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8"/>
  </p:notesMasterIdLst>
  <p:handoutMasterIdLst>
    <p:handoutMasterId r:id="rId49"/>
  </p:handoutMasterIdLst>
  <p:sldIdLst>
    <p:sldId id="258" r:id="rId2"/>
    <p:sldId id="316" r:id="rId3"/>
    <p:sldId id="311" r:id="rId4"/>
    <p:sldId id="314" r:id="rId5"/>
    <p:sldId id="315" r:id="rId6"/>
    <p:sldId id="319" r:id="rId7"/>
    <p:sldId id="318" r:id="rId8"/>
    <p:sldId id="313" r:id="rId9"/>
    <p:sldId id="317" r:id="rId10"/>
    <p:sldId id="312" r:id="rId11"/>
    <p:sldId id="294" r:id="rId12"/>
    <p:sldId id="257" r:id="rId13"/>
    <p:sldId id="288" r:id="rId14"/>
    <p:sldId id="261" r:id="rId15"/>
    <p:sldId id="292" r:id="rId16"/>
    <p:sldId id="277" r:id="rId17"/>
    <p:sldId id="310" r:id="rId18"/>
    <p:sldId id="270" r:id="rId19"/>
    <p:sldId id="300" r:id="rId20"/>
    <p:sldId id="260" r:id="rId21"/>
    <p:sldId id="290" r:id="rId22"/>
    <p:sldId id="284" r:id="rId23"/>
    <p:sldId id="291" r:id="rId24"/>
    <p:sldId id="280" r:id="rId25"/>
    <p:sldId id="302" r:id="rId26"/>
    <p:sldId id="274" r:id="rId27"/>
    <p:sldId id="304" r:id="rId28"/>
    <p:sldId id="281" r:id="rId29"/>
    <p:sldId id="295" r:id="rId30"/>
    <p:sldId id="269" r:id="rId31"/>
    <p:sldId id="299" r:id="rId32"/>
    <p:sldId id="264" r:id="rId33"/>
    <p:sldId id="296" r:id="rId34"/>
    <p:sldId id="282" r:id="rId35"/>
    <p:sldId id="301" r:id="rId36"/>
    <p:sldId id="276" r:id="rId37"/>
    <p:sldId id="306" r:id="rId38"/>
    <p:sldId id="262" r:id="rId39"/>
    <p:sldId id="293" r:id="rId40"/>
    <p:sldId id="279" r:id="rId41"/>
    <p:sldId id="305" r:id="rId42"/>
    <p:sldId id="285" r:id="rId43"/>
    <p:sldId id="307" r:id="rId44"/>
    <p:sldId id="267" r:id="rId45"/>
    <p:sldId id="298" r:id="rId46"/>
    <p:sldId id="283" r:id="rId4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594DA"/>
    <a:srgbClr val="4D8350"/>
    <a:srgbClr val="FFFFCC"/>
    <a:srgbClr val="2DC3B5"/>
    <a:srgbClr val="660066"/>
    <a:srgbClr val="D9D9D9"/>
    <a:srgbClr val="D9BFDA"/>
    <a:srgbClr val="CCCCFF"/>
    <a:srgbClr val="FFCCFF"/>
    <a:srgbClr val="FFCC9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43" autoAdjust="0"/>
    <p:restoredTop sz="70953" autoAdjust="0"/>
  </p:normalViewPr>
  <p:slideViewPr>
    <p:cSldViewPr>
      <p:cViewPr varScale="1">
        <p:scale>
          <a:sx n="65" d="100"/>
          <a:sy n="65" d="100"/>
        </p:scale>
        <p:origin x="1325"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84" d="100"/>
          <a:sy n="84" d="100"/>
        </p:scale>
        <p:origin x="315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3550"/>
          </a:xfrm>
          <a:prstGeom prst="rect">
            <a:avLst/>
          </a:prstGeom>
        </p:spPr>
        <p:txBody>
          <a:bodyPr vert="horz" lIns="91670" tIns="45835" rIns="91670" bIns="45835"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942" y="1"/>
            <a:ext cx="3037840" cy="463550"/>
          </a:xfrm>
          <a:prstGeom prst="rect">
            <a:avLst/>
          </a:prstGeom>
        </p:spPr>
        <p:txBody>
          <a:bodyPr vert="horz" lIns="91670" tIns="45835" rIns="91670" bIns="45835" rtlCol="0"/>
          <a:lstStyle>
            <a:lvl1pPr algn="r">
              <a:defRPr sz="1200" smtClean="0"/>
            </a:lvl1pPr>
          </a:lstStyle>
          <a:p>
            <a:pPr>
              <a:defRPr/>
            </a:pPr>
            <a:fld id="{AA310989-6F7F-4855-AE40-EFA851F2B9CE}" type="datetimeFigureOut">
              <a:rPr lang="en-US"/>
              <a:pPr>
                <a:defRPr/>
              </a:pPr>
              <a:t>3/27/2017</a:t>
            </a:fld>
            <a:endParaRPr lang="en-US" dirty="0"/>
          </a:p>
        </p:txBody>
      </p:sp>
      <p:sp>
        <p:nvSpPr>
          <p:cNvPr id="4" name="Footer Placeholder 3"/>
          <p:cNvSpPr>
            <a:spLocks noGrp="1"/>
          </p:cNvSpPr>
          <p:nvPr>
            <p:ph type="ftr" sz="quarter" idx="2"/>
          </p:nvPr>
        </p:nvSpPr>
        <p:spPr>
          <a:xfrm>
            <a:off x="2" y="8831265"/>
            <a:ext cx="3037840" cy="463550"/>
          </a:xfrm>
          <a:prstGeom prst="rect">
            <a:avLst/>
          </a:prstGeom>
        </p:spPr>
        <p:txBody>
          <a:bodyPr vert="horz" lIns="91670" tIns="45835" rIns="91670" bIns="45835"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942" y="8831265"/>
            <a:ext cx="3037840" cy="463550"/>
          </a:xfrm>
          <a:prstGeom prst="rect">
            <a:avLst/>
          </a:prstGeom>
        </p:spPr>
        <p:txBody>
          <a:bodyPr vert="horz" lIns="91670" tIns="45835" rIns="91670" bIns="45835" rtlCol="0" anchor="b"/>
          <a:lstStyle>
            <a:lvl1pPr algn="r">
              <a:defRPr sz="1200" smtClean="0"/>
            </a:lvl1pPr>
          </a:lstStyle>
          <a:p>
            <a:pPr>
              <a:defRPr/>
            </a:pPr>
            <a:fld id="{CB20CD15-FEDB-47BA-9FE4-4C53ED34FFD9}" type="slidenum">
              <a:rPr lang="en-US"/>
              <a:pPr>
                <a:defRPr/>
              </a:pPr>
              <a:t>‹#›</a:t>
            </a:fld>
            <a:endParaRPr lang="en-US" dirty="0"/>
          </a:p>
        </p:txBody>
      </p:sp>
    </p:spTree>
    <p:extLst>
      <p:ext uri="{BB962C8B-B14F-4D97-AF65-F5344CB8AC3E}">
        <p14:creationId xmlns:p14="http://schemas.microsoft.com/office/powerpoint/2010/main" val="1357663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6"/>
            <a:ext cx="3037840" cy="465139"/>
          </a:xfrm>
          <a:prstGeom prst="rect">
            <a:avLst/>
          </a:prstGeom>
        </p:spPr>
        <p:txBody>
          <a:bodyPr vert="horz" lIns="92534" tIns="46267" rIns="92534" bIns="46267"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42" y="6"/>
            <a:ext cx="3037840" cy="465139"/>
          </a:xfrm>
          <a:prstGeom prst="rect">
            <a:avLst/>
          </a:prstGeom>
        </p:spPr>
        <p:txBody>
          <a:bodyPr vert="horz" lIns="92534" tIns="46267" rIns="92534" bIns="46267" rtlCol="0"/>
          <a:lstStyle>
            <a:lvl1pPr algn="r" fontAlgn="auto">
              <a:spcBef>
                <a:spcPts val="0"/>
              </a:spcBef>
              <a:spcAft>
                <a:spcPts val="0"/>
              </a:spcAft>
              <a:defRPr sz="1200">
                <a:latin typeface="+mn-lt"/>
                <a:cs typeface="+mn-cs"/>
              </a:defRPr>
            </a:lvl1pPr>
          </a:lstStyle>
          <a:p>
            <a:pPr>
              <a:defRPr/>
            </a:pPr>
            <a:fld id="{15B5F070-C729-43B6-9DC3-297DFC25737D}" type="datetimeFigureOut">
              <a:rPr lang="en-US"/>
              <a:pPr>
                <a:defRPr/>
              </a:pPr>
              <a:t>3/27/2017</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534" tIns="46267" rIns="92534" bIns="46267" rtlCol="0" anchor="ctr"/>
          <a:lstStyle/>
          <a:p>
            <a:pPr lvl="0"/>
            <a:endParaRPr lang="en-US" noProof="0" dirty="0" smtClean="0"/>
          </a:p>
        </p:txBody>
      </p:sp>
      <p:sp>
        <p:nvSpPr>
          <p:cNvPr id="5" name="Notes Placeholder 4"/>
          <p:cNvSpPr>
            <a:spLocks noGrp="1"/>
          </p:cNvSpPr>
          <p:nvPr>
            <p:ph type="body" sz="quarter" idx="3"/>
          </p:nvPr>
        </p:nvSpPr>
        <p:spPr>
          <a:xfrm>
            <a:off x="701041" y="4416426"/>
            <a:ext cx="5608320" cy="4183062"/>
          </a:xfrm>
          <a:prstGeom prst="rect">
            <a:avLst/>
          </a:prstGeom>
        </p:spPr>
        <p:txBody>
          <a:bodyPr vert="horz" lIns="92534" tIns="46267" rIns="92534" bIns="4626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829679"/>
            <a:ext cx="3037840" cy="465139"/>
          </a:xfrm>
          <a:prstGeom prst="rect">
            <a:avLst/>
          </a:prstGeom>
        </p:spPr>
        <p:txBody>
          <a:bodyPr vert="horz" lIns="92534" tIns="46267" rIns="92534" bIns="46267"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42" y="8829679"/>
            <a:ext cx="3037840" cy="465139"/>
          </a:xfrm>
          <a:prstGeom prst="rect">
            <a:avLst/>
          </a:prstGeom>
        </p:spPr>
        <p:txBody>
          <a:bodyPr vert="horz" lIns="92534" tIns="46267" rIns="92534" bIns="46267" rtlCol="0" anchor="b"/>
          <a:lstStyle>
            <a:lvl1pPr algn="r" fontAlgn="auto">
              <a:spcBef>
                <a:spcPts val="0"/>
              </a:spcBef>
              <a:spcAft>
                <a:spcPts val="0"/>
              </a:spcAft>
              <a:defRPr sz="1200">
                <a:latin typeface="+mn-lt"/>
                <a:cs typeface="+mn-cs"/>
              </a:defRPr>
            </a:lvl1pPr>
          </a:lstStyle>
          <a:p>
            <a:pPr>
              <a:defRPr/>
            </a:pPr>
            <a:fld id="{4212BB78-ECC5-4345-85E5-6AD593E25F85}" type="slidenum">
              <a:rPr lang="en-US"/>
              <a:pPr>
                <a:defRPr/>
              </a:pPr>
              <a:t>‹#›</a:t>
            </a:fld>
            <a:endParaRPr lang="en-US" dirty="0"/>
          </a:p>
        </p:txBody>
      </p:sp>
    </p:spTree>
    <p:extLst>
      <p:ext uri="{BB962C8B-B14F-4D97-AF65-F5344CB8AC3E}">
        <p14:creationId xmlns:p14="http://schemas.microsoft.com/office/powerpoint/2010/main" val="981986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2000" baseline="0" dirty="0" smtClean="0"/>
          </a:p>
        </p:txBody>
      </p:sp>
      <p:sp>
        <p:nvSpPr>
          <p:cNvPr id="4" name="Slide Number Placeholder 3"/>
          <p:cNvSpPr>
            <a:spLocks noGrp="1"/>
          </p:cNvSpPr>
          <p:nvPr>
            <p:ph type="sldNum" sz="quarter" idx="5"/>
          </p:nvPr>
        </p:nvSpPr>
        <p:spPr/>
        <p:txBody>
          <a:bodyPr/>
          <a:lstStyle/>
          <a:p>
            <a:pPr>
              <a:defRPr/>
            </a:pPr>
            <a:fld id="{70CBEC2C-8741-4F91-9525-7A3538822915}" type="slidenum">
              <a:rPr lang="en-US" smtClean="0"/>
              <a:pPr>
                <a:defRPr/>
              </a:pPr>
              <a:t>1</a:t>
            </a:fld>
            <a:endParaRPr lang="en-US" dirty="0"/>
          </a:p>
        </p:txBody>
      </p:sp>
    </p:spTree>
    <p:extLst>
      <p:ext uri="{BB962C8B-B14F-4D97-AF65-F5344CB8AC3E}">
        <p14:creationId xmlns:p14="http://schemas.microsoft.com/office/powerpoint/2010/main" val="3309364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10</a:t>
            </a:fld>
            <a:endParaRPr lang="en-US" dirty="0"/>
          </a:p>
        </p:txBody>
      </p:sp>
    </p:spTree>
    <p:extLst>
      <p:ext uri="{BB962C8B-B14F-4D97-AF65-F5344CB8AC3E}">
        <p14:creationId xmlns:p14="http://schemas.microsoft.com/office/powerpoint/2010/main" val="3295232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11</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12</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13</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14</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15</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16</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17</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baseline="0"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18</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SzPct val="100000"/>
              <a:buNone/>
            </a:pPr>
            <a:endParaRPr lang="en-US" b="1"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19</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2</a:t>
            </a:fld>
            <a:endParaRPr lang="en-US" dirty="0"/>
          </a:p>
        </p:txBody>
      </p:sp>
    </p:spTree>
    <p:extLst>
      <p:ext uri="{BB962C8B-B14F-4D97-AF65-F5344CB8AC3E}">
        <p14:creationId xmlns:p14="http://schemas.microsoft.com/office/powerpoint/2010/main" val="2041656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20</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21</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22</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23</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24</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25</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26</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27</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28</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29</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3</a:t>
            </a:fld>
            <a:endParaRPr lang="en-US" dirty="0"/>
          </a:p>
        </p:txBody>
      </p:sp>
    </p:spTree>
    <p:extLst>
      <p:ext uri="{BB962C8B-B14F-4D97-AF65-F5344CB8AC3E}">
        <p14:creationId xmlns:p14="http://schemas.microsoft.com/office/powerpoint/2010/main" val="23105423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30</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31</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32</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33</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34</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35</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36</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37</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38</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39</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4</a:t>
            </a:fld>
            <a:endParaRPr lang="en-US" dirty="0"/>
          </a:p>
        </p:txBody>
      </p:sp>
    </p:spTree>
    <p:extLst>
      <p:ext uri="{BB962C8B-B14F-4D97-AF65-F5344CB8AC3E}">
        <p14:creationId xmlns:p14="http://schemas.microsoft.com/office/powerpoint/2010/main" val="41705666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40</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41</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42</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43</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44</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45</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46</a:t>
            </a:fld>
            <a:endParaRPr lang="en-US" dirty="0"/>
          </a:p>
        </p:txBody>
      </p:sp>
    </p:spTree>
    <p:extLst>
      <p:ext uri="{BB962C8B-B14F-4D97-AF65-F5344CB8AC3E}">
        <p14:creationId xmlns:p14="http://schemas.microsoft.com/office/powerpoint/2010/main" val="3212510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5</a:t>
            </a:fld>
            <a:endParaRPr lang="en-US" dirty="0"/>
          </a:p>
        </p:txBody>
      </p:sp>
    </p:spTree>
    <p:extLst>
      <p:ext uri="{BB962C8B-B14F-4D97-AF65-F5344CB8AC3E}">
        <p14:creationId xmlns:p14="http://schemas.microsoft.com/office/powerpoint/2010/main" val="2909571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6</a:t>
            </a:fld>
            <a:endParaRPr lang="en-US" dirty="0"/>
          </a:p>
        </p:txBody>
      </p:sp>
    </p:spTree>
    <p:extLst>
      <p:ext uri="{BB962C8B-B14F-4D97-AF65-F5344CB8AC3E}">
        <p14:creationId xmlns:p14="http://schemas.microsoft.com/office/powerpoint/2010/main" val="3517824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7</a:t>
            </a:fld>
            <a:endParaRPr lang="en-US" dirty="0"/>
          </a:p>
        </p:txBody>
      </p:sp>
    </p:spTree>
    <p:extLst>
      <p:ext uri="{BB962C8B-B14F-4D97-AF65-F5344CB8AC3E}">
        <p14:creationId xmlns:p14="http://schemas.microsoft.com/office/powerpoint/2010/main" val="2044043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8</a:t>
            </a:fld>
            <a:endParaRPr lang="en-US" dirty="0"/>
          </a:p>
        </p:txBody>
      </p:sp>
    </p:spTree>
    <p:extLst>
      <p:ext uri="{BB962C8B-B14F-4D97-AF65-F5344CB8AC3E}">
        <p14:creationId xmlns:p14="http://schemas.microsoft.com/office/powerpoint/2010/main" val="2792578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12BB78-ECC5-4345-85E5-6AD593E25F85}" type="slidenum">
              <a:rPr lang="en-US" smtClean="0"/>
              <a:pPr>
                <a:defRPr/>
              </a:pPr>
              <a:t>9</a:t>
            </a:fld>
            <a:endParaRPr lang="en-US" dirty="0"/>
          </a:p>
        </p:txBody>
      </p:sp>
    </p:spTree>
    <p:extLst>
      <p:ext uri="{BB962C8B-B14F-4D97-AF65-F5344CB8AC3E}">
        <p14:creationId xmlns:p14="http://schemas.microsoft.com/office/powerpoint/2010/main" val="173206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pPr>
              <a:defRPr/>
            </a:pPr>
            <a:fld id="{2604D395-FE26-4591-97B6-BD60E958B7EC}" type="datetime1">
              <a:rPr lang="en-US" smtClean="0"/>
              <a:t>3/27/2017</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11" name="Slide Number Placeholder 10"/>
          <p:cNvSpPr>
            <a:spLocks noGrp="1"/>
          </p:cNvSpPr>
          <p:nvPr>
            <p:ph type="sldNum" sz="quarter" idx="12"/>
          </p:nvPr>
        </p:nvSpPr>
        <p:spPr/>
        <p:txBody>
          <a:bodyPr/>
          <a:lstStyle/>
          <a:p>
            <a:pPr>
              <a:defRPr/>
            </a:pPr>
            <a:fld id="{DEF398E0-612E-4B88-BEC1-4DB25E8FD5AC}"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08AAF3B-963D-400D-9261-0F2DB1B48E96}" type="datetime1">
              <a:rPr lang="en-US" smtClean="0"/>
              <a:t>3/27/2017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E18ADDA-F389-4981-8053-B6B3EB530A0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30E3498-10E9-47EA-929F-1C91E3179D99}" type="datetime1">
              <a:rPr lang="en-US" smtClean="0"/>
              <a:t>3/27/2017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B18B112-4E16-4611-B55D-9CDFBF58ECCF}"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C00B94E-B86B-4FAD-B5A6-596AE75CAC0E}" type="datetime1">
              <a:rPr lang="en-US" smtClean="0"/>
              <a:t>3/27/2017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C3A241C-B085-4B64-B83E-9003E0EDE110}"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6BC32671-B1B9-4D27-BC7B-609E038C6429}" type="datetime1">
              <a:rPr lang="en-US" smtClean="0"/>
              <a:t>3/27/2017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D521C8-11C8-4A54-8A12-1F491A0056B3}"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5BB5FE12-363A-4CD0-A850-BFA467CE9BBF}" type="datetime1">
              <a:rPr lang="en-US" smtClean="0"/>
              <a:t>3/27/2017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B3347F6-D8CF-4499-A988-BB03FE301A1D}"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BC8F28AB-0A3E-4479-93B3-146ABD5337D8}" type="datetime1">
              <a:rPr lang="en-US" smtClean="0"/>
              <a:t>3/27/2017</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63221BA3-7A88-4138-9449-3DF5303221C8}"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DFC259E0-E725-419A-AB8D-D09600276633}" type="datetime1">
              <a:rPr lang="en-US" smtClean="0"/>
              <a:t>3/27/2017</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8CEA75D-D711-4551-B51B-8899987606D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pPr>
              <a:defRPr/>
            </a:pPr>
            <a:fld id="{83E56A18-D86E-42DB-8CC6-17B90DE06B1F}" type="datetime1">
              <a:rPr lang="en-US" smtClean="0"/>
              <a:t>3/27/2017</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F39515AE-AC69-40B4-A10C-AF91E8AD26B6}"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22C3A854-1C10-4DBC-8D47-100B91E05E2E}" type="datetime1">
              <a:rPr lang="en-US" smtClean="0"/>
              <a:t>3/27/2017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0B6F280-9F3E-4DEA-8115-54FAD2F3086B}"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1B87129E-2308-4AEC-92DB-E81464DE9967}" type="datetime1">
              <a:rPr lang="en-US" smtClean="0"/>
              <a:t>3/27/2017</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FACE3A1-1BCA-4832-9D82-5BA9ED068826}" type="slidenum">
              <a:rPr lang="en-US" smtClean="0"/>
              <a:pPr>
                <a:defRPr/>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openDmnd">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E364B185-1330-46E5-B9B3-15FBC2F461F6}" type="datetime1">
              <a:rPr lang="en-US" smtClean="0"/>
              <a:t>3/27/2017</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80D6B026-7F30-4778-97C9-3CBC0E8CD52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odie.wilson@unmfund.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Monica.Peck@unmfund.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policy.unm.edu/university-policies/4000/4020.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ua.unm.edu/accountable-plan-requirements-cr.html"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LLEARN-L@unm.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list.unm.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LLEARN-L@unm.edu"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sc.unm.edu/financialservices/account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534400" cy="1143000"/>
          </a:xfrm>
        </p:spPr>
        <p:txBody>
          <a:bodyPr>
            <a:normAutofit/>
          </a:bodyPr>
          <a:lstStyle/>
          <a:p>
            <a:pPr algn="ctr" eaLnBrk="1" fontAlgn="auto" hangingPunct="1">
              <a:spcAft>
                <a:spcPts val="0"/>
              </a:spcAft>
              <a:defRPr/>
            </a:pPr>
            <a:r>
              <a:rPr lang="en-US" cap="all" dirty="0" smtClean="0">
                <a:solidFill>
                  <a:schemeClr val="tx2"/>
                </a:solidFill>
                <a:latin typeface="Constantia" pitchFamily="18" charset="0"/>
              </a:rPr>
              <a:t>You make the call!</a:t>
            </a:r>
            <a:endParaRPr lang="en-US" sz="3600" cap="all" dirty="0">
              <a:solidFill>
                <a:schemeClr val="tx2"/>
              </a:solidFill>
              <a:latin typeface="Constantia" pitchFamily="18" charset="0"/>
            </a:endParaRPr>
          </a:p>
        </p:txBody>
      </p:sp>
      <p:sp>
        <p:nvSpPr>
          <p:cNvPr id="15362" name="Subtitle 2"/>
          <p:cNvSpPr>
            <a:spLocks noGrp="1"/>
          </p:cNvSpPr>
          <p:nvPr>
            <p:ph type="subTitle" idx="1"/>
          </p:nvPr>
        </p:nvSpPr>
        <p:spPr>
          <a:xfrm>
            <a:off x="609600" y="4191000"/>
            <a:ext cx="7854950" cy="1143000"/>
          </a:xfrm>
        </p:spPr>
        <p:txBody>
          <a:bodyPr>
            <a:normAutofit fontScale="62500" lnSpcReduction="20000"/>
          </a:bodyPr>
          <a:lstStyle/>
          <a:p>
            <a:pPr marR="0" algn="ctr" eaLnBrk="1" hangingPunct="1">
              <a:spcBef>
                <a:spcPct val="0"/>
              </a:spcBef>
            </a:pPr>
            <a:endParaRPr lang="en-US" sz="2000" dirty="0" smtClean="0"/>
          </a:p>
          <a:p>
            <a:pPr marR="0" algn="ctr" eaLnBrk="1" hangingPunct="1">
              <a:spcBef>
                <a:spcPct val="0"/>
              </a:spcBef>
            </a:pPr>
            <a:r>
              <a:rPr lang="en-US" sz="3000" b="1" dirty="0" smtClean="0"/>
              <a:t>Laura Putz, HSC Unrestricted Accounting</a:t>
            </a:r>
          </a:p>
          <a:p>
            <a:pPr marR="0" algn="ctr" eaLnBrk="1" hangingPunct="1">
              <a:spcBef>
                <a:spcPct val="0"/>
              </a:spcBef>
            </a:pPr>
            <a:r>
              <a:rPr lang="en-US" sz="3000" b="1" dirty="0" smtClean="0"/>
              <a:t>Associate Controller </a:t>
            </a:r>
          </a:p>
          <a:p>
            <a:pPr marR="0" algn="ctr" eaLnBrk="1" hangingPunct="1">
              <a:spcBef>
                <a:spcPct val="0"/>
              </a:spcBef>
            </a:pPr>
            <a:r>
              <a:rPr lang="en-US" sz="3000" b="1" dirty="0" smtClean="0"/>
              <a:t> </a:t>
            </a:r>
          </a:p>
          <a:p>
            <a:pPr marR="0" algn="ctr" eaLnBrk="1" hangingPunct="1">
              <a:spcBef>
                <a:spcPct val="0"/>
              </a:spcBef>
            </a:pPr>
            <a:r>
              <a:rPr lang="en-US" sz="3000" b="1" dirty="0" smtClean="0"/>
              <a:t>March 22, 2017</a:t>
            </a:r>
          </a:p>
          <a:p>
            <a:pPr marR="0" algn="l" eaLnBrk="1" hangingPunct="1"/>
            <a:endParaRPr lang="en-US" dirty="0" smtClean="0"/>
          </a:p>
        </p:txBody>
      </p:sp>
      <p:grpSp>
        <p:nvGrpSpPr>
          <p:cNvPr id="5" name="Group 1"/>
          <p:cNvGrpSpPr>
            <a:grpSpLocks noChangeAspect="1"/>
          </p:cNvGrpSpPr>
          <p:nvPr/>
        </p:nvGrpSpPr>
        <p:grpSpPr bwMode="auto">
          <a:xfrm>
            <a:off x="725182" y="726394"/>
            <a:ext cx="3417887" cy="2378075"/>
            <a:chOff x="0" y="0"/>
            <a:chExt cx="5383" cy="3744"/>
          </a:xfrm>
        </p:grpSpPr>
        <p:sp>
          <p:nvSpPr>
            <p:cNvPr id="6" name="AutoShape 39"/>
            <p:cNvSpPr>
              <a:spLocks noChangeAspect="1" noChangeArrowheads="1" noTextEdit="1"/>
            </p:cNvSpPr>
            <p:nvPr/>
          </p:nvSpPr>
          <p:spPr bwMode="auto">
            <a:xfrm>
              <a:off x="0" y="0"/>
              <a:ext cx="5383" cy="3744"/>
            </a:xfrm>
            <a:prstGeom prst="rect">
              <a:avLst/>
            </a:prstGeom>
            <a:noFill/>
            <a:ln w="9525">
              <a:noFill/>
              <a:miter lim="800000"/>
              <a:headEnd/>
              <a:tailEnd/>
            </a:ln>
          </p:spPr>
          <p:txBody>
            <a:bodyPr/>
            <a:lstStyle/>
            <a:p>
              <a:endParaRPr lang="en-US" dirty="0"/>
            </a:p>
          </p:txBody>
        </p:sp>
        <p:sp>
          <p:nvSpPr>
            <p:cNvPr id="7" name="Rectangle 38"/>
            <p:cNvSpPr>
              <a:spLocks noChangeArrowheads="1"/>
            </p:cNvSpPr>
            <p:nvPr/>
          </p:nvSpPr>
          <p:spPr bwMode="auto">
            <a:xfrm>
              <a:off x="0" y="0"/>
              <a:ext cx="5383" cy="3744"/>
            </a:xfrm>
            <a:prstGeom prst="rect">
              <a:avLst/>
            </a:prstGeom>
            <a:noFill/>
            <a:ln w="0">
              <a:noFill/>
              <a:miter lim="800000"/>
              <a:headEnd/>
              <a:tailEnd/>
            </a:ln>
          </p:spPr>
          <p:txBody>
            <a:bodyPr/>
            <a:lstStyle/>
            <a:p>
              <a:endParaRPr lang="en-US" dirty="0">
                <a:latin typeface="Century" pitchFamily="18" charset="0"/>
              </a:endParaRPr>
            </a:p>
          </p:txBody>
        </p:sp>
        <p:sp>
          <p:nvSpPr>
            <p:cNvPr id="8" name="Freeform 37"/>
            <p:cNvSpPr>
              <a:spLocks/>
            </p:cNvSpPr>
            <p:nvPr/>
          </p:nvSpPr>
          <p:spPr bwMode="auto">
            <a:xfrm>
              <a:off x="15" y="1351"/>
              <a:ext cx="95" cy="156"/>
            </a:xfrm>
            <a:custGeom>
              <a:avLst/>
              <a:gdLst>
                <a:gd name="T0" fmla="*/ 0 w 95"/>
                <a:gd name="T1" fmla="*/ 0 h 156"/>
                <a:gd name="T2" fmla="*/ 95 w 95"/>
                <a:gd name="T3" fmla="*/ 0 h 156"/>
                <a:gd name="T4" fmla="*/ 95 w 95"/>
                <a:gd name="T5" fmla="*/ 20 h 156"/>
                <a:gd name="T6" fmla="*/ 60 w 95"/>
                <a:gd name="T7" fmla="*/ 20 h 156"/>
                <a:gd name="T8" fmla="*/ 60 w 95"/>
                <a:gd name="T9" fmla="*/ 156 h 156"/>
                <a:gd name="T10" fmla="*/ 40 w 95"/>
                <a:gd name="T11" fmla="*/ 156 h 156"/>
                <a:gd name="T12" fmla="*/ 40 w 95"/>
                <a:gd name="T13" fmla="*/ 20 h 156"/>
                <a:gd name="T14" fmla="*/ 0 w 95"/>
                <a:gd name="T15" fmla="*/ 20 h 156"/>
                <a:gd name="T16" fmla="*/ 0 w 95"/>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5"/>
                <a:gd name="T28" fmla="*/ 0 h 156"/>
                <a:gd name="T29" fmla="*/ 95 w 95"/>
                <a:gd name="T30" fmla="*/ 156 h 1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5" h="156">
                  <a:moveTo>
                    <a:pt x="0" y="0"/>
                  </a:moveTo>
                  <a:lnTo>
                    <a:pt x="95" y="0"/>
                  </a:lnTo>
                  <a:lnTo>
                    <a:pt x="95" y="20"/>
                  </a:lnTo>
                  <a:lnTo>
                    <a:pt x="60" y="20"/>
                  </a:lnTo>
                  <a:lnTo>
                    <a:pt x="60" y="156"/>
                  </a:lnTo>
                  <a:lnTo>
                    <a:pt x="40" y="156"/>
                  </a:lnTo>
                  <a:lnTo>
                    <a:pt x="40" y="20"/>
                  </a:lnTo>
                  <a:lnTo>
                    <a:pt x="0" y="20"/>
                  </a:lnTo>
                  <a:lnTo>
                    <a:pt x="0" y="0"/>
                  </a:lnTo>
                  <a:close/>
                </a:path>
              </a:pathLst>
            </a:custGeom>
            <a:solidFill>
              <a:srgbClr val="000000"/>
            </a:solidFill>
            <a:ln w="0">
              <a:solidFill>
                <a:srgbClr val="000000"/>
              </a:solidFill>
              <a:round/>
              <a:headEnd/>
              <a:tailEnd/>
            </a:ln>
          </p:spPr>
          <p:txBody>
            <a:bodyPr/>
            <a:lstStyle/>
            <a:p>
              <a:endParaRPr lang="en-US" dirty="0"/>
            </a:p>
          </p:txBody>
        </p:sp>
        <p:sp>
          <p:nvSpPr>
            <p:cNvPr id="9" name="Freeform 36"/>
            <p:cNvSpPr>
              <a:spLocks/>
            </p:cNvSpPr>
            <p:nvPr/>
          </p:nvSpPr>
          <p:spPr bwMode="auto">
            <a:xfrm>
              <a:off x="185" y="1351"/>
              <a:ext cx="115" cy="156"/>
            </a:xfrm>
            <a:custGeom>
              <a:avLst/>
              <a:gdLst>
                <a:gd name="T0" fmla="*/ 0 w 115"/>
                <a:gd name="T1" fmla="*/ 0 h 156"/>
                <a:gd name="T2" fmla="*/ 20 w 115"/>
                <a:gd name="T3" fmla="*/ 0 h 156"/>
                <a:gd name="T4" fmla="*/ 20 w 115"/>
                <a:gd name="T5" fmla="*/ 61 h 156"/>
                <a:gd name="T6" fmla="*/ 95 w 115"/>
                <a:gd name="T7" fmla="*/ 61 h 156"/>
                <a:gd name="T8" fmla="*/ 95 w 115"/>
                <a:gd name="T9" fmla="*/ 0 h 156"/>
                <a:gd name="T10" fmla="*/ 115 w 115"/>
                <a:gd name="T11" fmla="*/ 0 h 156"/>
                <a:gd name="T12" fmla="*/ 115 w 115"/>
                <a:gd name="T13" fmla="*/ 156 h 156"/>
                <a:gd name="T14" fmla="*/ 95 w 115"/>
                <a:gd name="T15" fmla="*/ 156 h 156"/>
                <a:gd name="T16" fmla="*/ 95 w 115"/>
                <a:gd name="T17" fmla="*/ 81 h 156"/>
                <a:gd name="T18" fmla="*/ 20 w 115"/>
                <a:gd name="T19" fmla="*/ 81 h 156"/>
                <a:gd name="T20" fmla="*/ 20 w 115"/>
                <a:gd name="T21" fmla="*/ 156 h 156"/>
                <a:gd name="T22" fmla="*/ 0 w 115"/>
                <a:gd name="T23" fmla="*/ 156 h 156"/>
                <a:gd name="T24" fmla="*/ 0 w 115"/>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5"/>
                <a:gd name="T40" fmla="*/ 0 h 156"/>
                <a:gd name="T41" fmla="*/ 115 w 11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5" h="156">
                  <a:moveTo>
                    <a:pt x="0" y="0"/>
                  </a:moveTo>
                  <a:lnTo>
                    <a:pt x="20" y="0"/>
                  </a:lnTo>
                  <a:lnTo>
                    <a:pt x="20" y="61"/>
                  </a:lnTo>
                  <a:lnTo>
                    <a:pt x="95" y="61"/>
                  </a:lnTo>
                  <a:lnTo>
                    <a:pt x="95" y="0"/>
                  </a:lnTo>
                  <a:lnTo>
                    <a:pt x="115" y="0"/>
                  </a:lnTo>
                  <a:lnTo>
                    <a:pt x="115" y="156"/>
                  </a:lnTo>
                  <a:lnTo>
                    <a:pt x="95" y="156"/>
                  </a:lnTo>
                  <a:lnTo>
                    <a:pt x="95" y="81"/>
                  </a:lnTo>
                  <a:lnTo>
                    <a:pt x="20" y="81"/>
                  </a:lnTo>
                  <a:lnTo>
                    <a:pt x="20" y="156"/>
                  </a:lnTo>
                  <a:lnTo>
                    <a:pt x="0" y="156"/>
                  </a:lnTo>
                  <a:lnTo>
                    <a:pt x="0" y="0"/>
                  </a:lnTo>
                  <a:close/>
                </a:path>
              </a:pathLst>
            </a:custGeom>
            <a:solidFill>
              <a:srgbClr val="000000"/>
            </a:solidFill>
            <a:ln w="0">
              <a:solidFill>
                <a:srgbClr val="000000"/>
              </a:solidFill>
              <a:round/>
              <a:headEnd/>
              <a:tailEnd/>
            </a:ln>
          </p:spPr>
          <p:txBody>
            <a:bodyPr/>
            <a:lstStyle/>
            <a:p>
              <a:endParaRPr lang="en-US" dirty="0"/>
            </a:p>
          </p:txBody>
        </p:sp>
        <p:sp>
          <p:nvSpPr>
            <p:cNvPr id="10" name="Freeform 35"/>
            <p:cNvSpPr>
              <a:spLocks/>
            </p:cNvSpPr>
            <p:nvPr/>
          </p:nvSpPr>
          <p:spPr bwMode="auto">
            <a:xfrm>
              <a:off x="385" y="1351"/>
              <a:ext cx="85" cy="156"/>
            </a:xfrm>
            <a:custGeom>
              <a:avLst/>
              <a:gdLst>
                <a:gd name="T0" fmla="*/ 0 w 85"/>
                <a:gd name="T1" fmla="*/ 0 h 156"/>
                <a:gd name="T2" fmla="*/ 85 w 85"/>
                <a:gd name="T3" fmla="*/ 0 h 156"/>
                <a:gd name="T4" fmla="*/ 85 w 85"/>
                <a:gd name="T5" fmla="*/ 20 h 156"/>
                <a:gd name="T6" fmla="*/ 20 w 85"/>
                <a:gd name="T7" fmla="*/ 20 h 156"/>
                <a:gd name="T8" fmla="*/ 20 w 85"/>
                <a:gd name="T9" fmla="*/ 61 h 156"/>
                <a:gd name="T10" fmla="*/ 85 w 85"/>
                <a:gd name="T11" fmla="*/ 61 h 156"/>
                <a:gd name="T12" fmla="*/ 85 w 85"/>
                <a:gd name="T13" fmla="*/ 81 h 156"/>
                <a:gd name="T14" fmla="*/ 20 w 85"/>
                <a:gd name="T15" fmla="*/ 81 h 156"/>
                <a:gd name="T16" fmla="*/ 20 w 85"/>
                <a:gd name="T17" fmla="*/ 136 h 156"/>
                <a:gd name="T18" fmla="*/ 85 w 85"/>
                <a:gd name="T19" fmla="*/ 136 h 156"/>
                <a:gd name="T20" fmla="*/ 85 w 85"/>
                <a:gd name="T21" fmla="*/ 156 h 156"/>
                <a:gd name="T22" fmla="*/ 0 w 85"/>
                <a:gd name="T23" fmla="*/ 156 h 156"/>
                <a:gd name="T24" fmla="*/ 0 w 85"/>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
                <a:gd name="T40" fmla="*/ 0 h 156"/>
                <a:gd name="T41" fmla="*/ 85 w 8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 h="156">
                  <a:moveTo>
                    <a:pt x="0" y="0"/>
                  </a:moveTo>
                  <a:lnTo>
                    <a:pt x="85" y="0"/>
                  </a:lnTo>
                  <a:lnTo>
                    <a:pt x="85" y="20"/>
                  </a:lnTo>
                  <a:lnTo>
                    <a:pt x="20" y="20"/>
                  </a:lnTo>
                  <a:lnTo>
                    <a:pt x="20" y="61"/>
                  </a:lnTo>
                  <a:lnTo>
                    <a:pt x="85" y="61"/>
                  </a:lnTo>
                  <a:lnTo>
                    <a:pt x="85" y="81"/>
                  </a:lnTo>
                  <a:lnTo>
                    <a:pt x="20" y="81"/>
                  </a:lnTo>
                  <a:lnTo>
                    <a:pt x="20" y="136"/>
                  </a:lnTo>
                  <a:lnTo>
                    <a:pt x="85" y="136"/>
                  </a:lnTo>
                  <a:lnTo>
                    <a:pt x="85" y="156"/>
                  </a:lnTo>
                  <a:lnTo>
                    <a:pt x="0" y="156"/>
                  </a:lnTo>
                  <a:lnTo>
                    <a:pt x="0" y="0"/>
                  </a:lnTo>
                  <a:close/>
                </a:path>
              </a:pathLst>
            </a:custGeom>
            <a:solidFill>
              <a:srgbClr val="000000"/>
            </a:solidFill>
            <a:ln w="0">
              <a:solidFill>
                <a:srgbClr val="000000"/>
              </a:solidFill>
              <a:round/>
              <a:headEnd/>
              <a:tailEnd/>
            </a:ln>
          </p:spPr>
          <p:txBody>
            <a:bodyPr/>
            <a:lstStyle/>
            <a:p>
              <a:endParaRPr lang="en-US" dirty="0"/>
            </a:p>
          </p:txBody>
        </p:sp>
        <p:sp>
          <p:nvSpPr>
            <p:cNvPr id="11" name="Freeform 34"/>
            <p:cNvSpPr>
              <a:spLocks/>
            </p:cNvSpPr>
            <p:nvPr/>
          </p:nvSpPr>
          <p:spPr bwMode="auto">
            <a:xfrm>
              <a:off x="630" y="1351"/>
              <a:ext cx="125" cy="161"/>
            </a:xfrm>
            <a:custGeom>
              <a:avLst/>
              <a:gdLst>
                <a:gd name="T0" fmla="*/ 0 w 125"/>
                <a:gd name="T1" fmla="*/ 0 h 161"/>
                <a:gd name="T2" fmla="*/ 25 w 125"/>
                <a:gd name="T3" fmla="*/ 0 h 161"/>
                <a:gd name="T4" fmla="*/ 25 w 125"/>
                <a:gd name="T5" fmla="*/ 96 h 161"/>
                <a:gd name="T6" fmla="*/ 25 w 125"/>
                <a:gd name="T7" fmla="*/ 116 h 161"/>
                <a:gd name="T8" fmla="*/ 35 w 125"/>
                <a:gd name="T9" fmla="*/ 131 h 161"/>
                <a:gd name="T10" fmla="*/ 40 w 125"/>
                <a:gd name="T11" fmla="*/ 136 h 161"/>
                <a:gd name="T12" fmla="*/ 50 w 125"/>
                <a:gd name="T13" fmla="*/ 141 h 161"/>
                <a:gd name="T14" fmla="*/ 60 w 125"/>
                <a:gd name="T15" fmla="*/ 141 h 161"/>
                <a:gd name="T16" fmla="*/ 80 w 125"/>
                <a:gd name="T17" fmla="*/ 141 h 161"/>
                <a:gd name="T18" fmla="*/ 90 w 125"/>
                <a:gd name="T19" fmla="*/ 131 h 161"/>
                <a:gd name="T20" fmla="*/ 100 w 125"/>
                <a:gd name="T21" fmla="*/ 116 h 161"/>
                <a:gd name="T22" fmla="*/ 100 w 125"/>
                <a:gd name="T23" fmla="*/ 101 h 161"/>
                <a:gd name="T24" fmla="*/ 100 w 125"/>
                <a:gd name="T25" fmla="*/ 0 h 161"/>
                <a:gd name="T26" fmla="*/ 125 w 125"/>
                <a:gd name="T27" fmla="*/ 0 h 161"/>
                <a:gd name="T28" fmla="*/ 125 w 125"/>
                <a:gd name="T29" fmla="*/ 101 h 161"/>
                <a:gd name="T30" fmla="*/ 120 w 125"/>
                <a:gd name="T31" fmla="*/ 116 h 161"/>
                <a:gd name="T32" fmla="*/ 115 w 125"/>
                <a:gd name="T33" fmla="*/ 131 h 161"/>
                <a:gd name="T34" fmla="*/ 105 w 125"/>
                <a:gd name="T35" fmla="*/ 146 h 161"/>
                <a:gd name="T36" fmla="*/ 95 w 125"/>
                <a:gd name="T37" fmla="*/ 156 h 161"/>
                <a:gd name="T38" fmla="*/ 80 w 125"/>
                <a:gd name="T39" fmla="*/ 161 h 161"/>
                <a:gd name="T40" fmla="*/ 65 w 125"/>
                <a:gd name="T41" fmla="*/ 161 h 161"/>
                <a:gd name="T42" fmla="*/ 45 w 125"/>
                <a:gd name="T43" fmla="*/ 161 h 161"/>
                <a:gd name="T44" fmla="*/ 30 w 125"/>
                <a:gd name="T45" fmla="*/ 156 h 161"/>
                <a:gd name="T46" fmla="*/ 20 w 125"/>
                <a:gd name="T47" fmla="*/ 146 h 161"/>
                <a:gd name="T48" fmla="*/ 10 w 125"/>
                <a:gd name="T49" fmla="*/ 131 h 161"/>
                <a:gd name="T50" fmla="*/ 5 w 125"/>
                <a:gd name="T51" fmla="*/ 116 h 161"/>
                <a:gd name="T52" fmla="*/ 0 w 125"/>
                <a:gd name="T53" fmla="*/ 91 h 161"/>
                <a:gd name="T54" fmla="*/ 0 w 125"/>
                <a:gd name="T55" fmla="*/ 0 h 1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5"/>
                <a:gd name="T85" fmla="*/ 0 h 161"/>
                <a:gd name="T86" fmla="*/ 125 w 125"/>
                <a:gd name="T87" fmla="*/ 161 h 16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5" h="161">
                  <a:moveTo>
                    <a:pt x="0" y="0"/>
                  </a:moveTo>
                  <a:lnTo>
                    <a:pt x="25" y="0"/>
                  </a:lnTo>
                  <a:lnTo>
                    <a:pt x="25" y="96"/>
                  </a:lnTo>
                  <a:lnTo>
                    <a:pt x="25" y="116"/>
                  </a:lnTo>
                  <a:lnTo>
                    <a:pt x="35" y="131"/>
                  </a:lnTo>
                  <a:lnTo>
                    <a:pt x="40" y="136"/>
                  </a:lnTo>
                  <a:lnTo>
                    <a:pt x="50" y="141"/>
                  </a:lnTo>
                  <a:lnTo>
                    <a:pt x="60" y="141"/>
                  </a:lnTo>
                  <a:lnTo>
                    <a:pt x="80" y="141"/>
                  </a:lnTo>
                  <a:lnTo>
                    <a:pt x="90" y="131"/>
                  </a:lnTo>
                  <a:lnTo>
                    <a:pt x="100" y="116"/>
                  </a:lnTo>
                  <a:lnTo>
                    <a:pt x="100" y="101"/>
                  </a:lnTo>
                  <a:lnTo>
                    <a:pt x="100" y="0"/>
                  </a:lnTo>
                  <a:lnTo>
                    <a:pt x="125" y="0"/>
                  </a:lnTo>
                  <a:lnTo>
                    <a:pt x="125" y="101"/>
                  </a:lnTo>
                  <a:lnTo>
                    <a:pt x="120" y="116"/>
                  </a:lnTo>
                  <a:lnTo>
                    <a:pt x="115" y="131"/>
                  </a:lnTo>
                  <a:lnTo>
                    <a:pt x="105" y="146"/>
                  </a:lnTo>
                  <a:lnTo>
                    <a:pt x="95" y="156"/>
                  </a:lnTo>
                  <a:lnTo>
                    <a:pt x="80" y="161"/>
                  </a:lnTo>
                  <a:lnTo>
                    <a:pt x="65" y="161"/>
                  </a:lnTo>
                  <a:lnTo>
                    <a:pt x="45" y="161"/>
                  </a:lnTo>
                  <a:lnTo>
                    <a:pt x="30" y="156"/>
                  </a:lnTo>
                  <a:lnTo>
                    <a:pt x="20" y="146"/>
                  </a:lnTo>
                  <a:lnTo>
                    <a:pt x="10" y="131"/>
                  </a:lnTo>
                  <a:lnTo>
                    <a:pt x="5" y="116"/>
                  </a:lnTo>
                  <a:lnTo>
                    <a:pt x="0" y="91"/>
                  </a:lnTo>
                  <a:lnTo>
                    <a:pt x="0" y="0"/>
                  </a:lnTo>
                  <a:close/>
                </a:path>
              </a:pathLst>
            </a:custGeom>
            <a:solidFill>
              <a:srgbClr val="000000"/>
            </a:solidFill>
            <a:ln w="0">
              <a:solidFill>
                <a:srgbClr val="000000"/>
              </a:solidFill>
              <a:round/>
              <a:headEnd/>
              <a:tailEnd/>
            </a:ln>
          </p:spPr>
          <p:txBody>
            <a:bodyPr/>
            <a:lstStyle/>
            <a:p>
              <a:endParaRPr lang="en-US" dirty="0"/>
            </a:p>
          </p:txBody>
        </p:sp>
        <p:sp>
          <p:nvSpPr>
            <p:cNvPr id="12" name="Freeform 33"/>
            <p:cNvSpPr>
              <a:spLocks/>
            </p:cNvSpPr>
            <p:nvPr/>
          </p:nvSpPr>
          <p:spPr bwMode="auto">
            <a:xfrm>
              <a:off x="830" y="1346"/>
              <a:ext cx="141" cy="171"/>
            </a:xfrm>
            <a:custGeom>
              <a:avLst/>
              <a:gdLst>
                <a:gd name="T0" fmla="*/ 0 w 141"/>
                <a:gd name="T1" fmla="*/ 0 h 171"/>
                <a:gd name="T2" fmla="*/ 116 w 141"/>
                <a:gd name="T3" fmla="*/ 116 h 171"/>
                <a:gd name="T4" fmla="*/ 116 w 141"/>
                <a:gd name="T5" fmla="*/ 5 h 171"/>
                <a:gd name="T6" fmla="*/ 141 w 141"/>
                <a:gd name="T7" fmla="*/ 5 h 171"/>
                <a:gd name="T8" fmla="*/ 141 w 141"/>
                <a:gd name="T9" fmla="*/ 171 h 171"/>
                <a:gd name="T10" fmla="*/ 20 w 141"/>
                <a:gd name="T11" fmla="*/ 50 h 171"/>
                <a:gd name="T12" fmla="*/ 20 w 141"/>
                <a:gd name="T13" fmla="*/ 161 h 171"/>
                <a:gd name="T14" fmla="*/ 0 w 141"/>
                <a:gd name="T15" fmla="*/ 161 h 171"/>
                <a:gd name="T16" fmla="*/ 0 w 141"/>
                <a:gd name="T17" fmla="*/ 0 h 1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
                <a:gd name="T28" fmla="*/ 0 h 171"/>
                <a:gd name="T29" fmla="*/ 141 w 141"/>
                <a:gd name="T30" fmla="*/ 171 h 1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 h="171">
                  <a:moveTo>
                    <a:pt x="0" y="0"/>
                  </a:moveTo>
                  <a:lnTo>
                    <a:pt x="116" y="116"/>
                  </a:lnTo>
                  <a:lnTo>
                    <a:pt x="116" y="5"/>
                  </a:lnTo>
                  <a:lnTo>
                    <a:pt x="141" y="5"/>
                  </a:lnTo>
                  <a:lnTo>
                    <a:pt x="141" y="171"/>
                  </a:lnTo>
                  <a:lnTo>
                    <a:pt x="20" y="50"/>
                  </a:lnTo>
                  <a:lnTo>
                    <a:pt x="20" y="161"/>
                  </a:lnTo>
                  <a:lnTo>
                    <a:pt x="0" y="161"/>
                  </a:lnTo>
                  <a:lnTo>
                    <a:pt x="0" y="0"/>
                  </a:lnTo>
                  <a:close/>
                </a:path>
              </a:pathLst>
            </a:custGeom>
            <a:solidFill>
              <a:srgbClr val="000000"/>
            </a:solidFill>
            <a:ln w="0">
              <a:solidFill>
                <a:srgbClr val="000000"/>
              </a:solidFill>
              <a:round/>
              <a:headEnd/>
              <a:tailEnd/>
            </a:ln>
          </p:spPr>
          <p:txBody>
            <a:bodyPr/>
            <a:lstStyle/>
            <a:p>
              <a:endParaRPr lang="en-US" dirty="0"/>
            </a:p>
          </p:txBody>
        </p:sp>
        <p:sp>
          <p:nvSpPr>
            <p:cNvPr id="13" name="Rectangle 32"/>
            <p:cNvSpPr>
              <a:spLocks noChangeArrowheads="1"/>
            </p:cNvSpPr>
            <p:nvPr/>
          </p:nvSpPr>
          <p:spPr bwMode="auto">
            <a:xfrm>
              <a:off x="1051" y="1351"/>
              <a:ext cx="20" cy="156"/>
            </a:xfrm>
            <a:prstGeom prst="rect">
              <a:avLst/>
            </a:prstGeom>
            <a:solidFill>
              <a:srgbClr val="000000"/>
            </a:solidFill>
            <a:ln w="0">
              <a:solidFill>
                <a:srgbClr val="000000"/>
              </a:solidFill>
              <a:miter lim="800000"/>
              <a:headEnd/>
              <a:tailEnd/>
            </a:ln>
          </p:spPr>
          <p:txBody>
            <a:bodyPr/>
            <a:lstStyle/>
            <a:p>
              <a:endParaRPr lang="en-US" dirty="0">
                <a:latin typeface="Century" pitchFamily="18" charset="0"/>
              </a:endParaRPr>
            </a:p>
          </p:txBody>
        </p:sp>
        <p:sp>
          <p:nvSpPr>
            <p:cNvPr id="14" name="Freeform 31"/>
            <p:cNvSpPr>
              <a:spLocks/>
            </p:cNvSpPr>
            <p:nvPr/>
          </p:nvSpPr>
          <p:spPr bwMode="auto">
            <a:xfrm>
              <a:off x="1141" y="1351"/>
              <a:ext cx="145" cy="161"/>
            </a:xfrm>
            <a:custGeom>
              <a:avLst/>
              <a:gdLst>
                <a:gd name="T0" fmla="*/ 0 w 145"/>
                <a:gd name="T1" fmla="*/ 0 h 161"/>
                <a:gd name="T2" fmla="*/ 20 w 145"/>
                <a:gd name="T3" fmla="*/ 0 h 161"/>
                <a:gd name="T4" fmla="*/ 70 w 145"/>
                <a:gd name="T5" fmla="*/ 111 h 161"/>
                <a:gd name="T6" fmla="*/ 120 w 145"/>
                <a:gd name="T7" fmla="*/ 0 h 161"/>
                <a:gd name="T8" fmla="*/ 145 w 145"/>
                <a:gd name="T9" fmla="*/ 0 h 161"/>
                <a:gd name="T10" fmla="*/ 70 w 145"/>
                <a:gd name="T11" fmla="*/ 161 h 161"/>
                <a:gd name="T12" fmla="*/ 0 w 145"/>
                <a:gd name="T13" fmla="*/ 0 h 161"/>
                <a:gd name="T14" fmla="*/ 0 60000 65536"/>
                <a:gd name="T15" fmla="*/ 0 60000 65536"/>
                <a:gd name="T16" fmla="*/ 0 60000 65536"/>
                <a:gd name="T17" fmla="*/ 0 60000 65536"/>
                <a:gd name="T18" fmla="*/ 0 60000 65536"/>
                <a:gd name="T19" fmla="*/ 0 60000 65536"/>
                <a:gd name="T20" fmla="*/ 0 60000 65536"/>
                <a:gd name="T21" fmla="*/ 0 w 145"/>
                <a:gd name="T22" fmla="*/ 0 h 161"/>
                <a:gd name="T23" fmla="*/ 145 w 145"/>
                <a:gd name="T24" fmla="*/ 161 h 1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5" h="161">
                  <a:moveTo>
                    <a:pt x="0" y="0"/>
                  </a:moveTo>
                  <a:lnTo>
                    <a:pt x="20" y="0"/>
                  </a:lnTo>
                  <a:lnTo>
                    <a:pt x="70" y="111"/>
                  </a:lnTo>
                  <a:lnTo>
                    <a:pt x="120" y="0"/>
                  </a:lnTo>
                  <a:lnTo>
                    <a:pt x="145" y="0"/>
                  </a:lnTo>
                  <a:lnTo>
                    <a:pt x="70" y="161"/>
                  </a:lnTo>
                  <a:lnTo>
                    <a:pt x="0" y="0"/>
                  </a:lnTo>
                  <a:close/>
                </a:path>
              </a:pathLst>
            </a:custGeom>
            <a:solidFill>
              <a:srgbClr val="000000"/>
            </a:solidFill>
            <a:ln w="0">
              <a:solidFill>
                <a:srgbClr val="000000"/>
              </a:solidFill>
              <a:round/>
              <a:headEnd/>
              <a:tailEnd/>
            </a:ln>
          </p:spPr>
          <p:txBody>
            <a:bodyPr/>
            <a:lstStyle/>
            <a:p>
              <a:endParaRPr lang="en-US" dirty="0"/>
            </a:p>
          </p:txBody>
        </p:sp>
        <p:sp>
          <p:nvSpPr>
            <p:cNvPr id="15" name="Freeform 30"/>
            <p:cNvSpPr>
              <a:spLocks/>
            </p:cNvSpPr>
            <p:nvPr/>
          </p:nvSpPr>
          <p:spPr bwMode="auto">
            <a:xfrm>
              <a:off x="1351" y="1351"/>
              <a:ext cx="90" cy="156"/>
            </a:xfrm>
            <a:custGeom>
              <a:avLst/>
              <a:gdLst>
                <a:gd name="T0" fmla="*/ 0 w 90"/>
                <a:gd name="T1" fmla="*/ 0 h 156"/>
                <a:gd name="T2" fmla="*/ 90 w 90"/>
                <a:gd name="T3" fmla="*/ 0 h 156"/>
                <a:gd name="T4" fmla="*/ 90 w 90"/>
                <a:gd name="T5" fmla="*/ 20 h 156"/>
                <a:gd name="T6" fmla="*/ 25 w 90"/>
                <a:gd name="T7" fmla="*/ 20 h 156"/>
                <a:gd name="T8" fmla="*/ 25 w 90"/>
                <a:gd name="T9" fmla="*/ 61 h 156"/>
                <a:gd name="T10" fmla="*/ 90 w 90"/>
                <a:gd name="T11" fmla="*/ 61 h 156"/>
                <a:gd name="T12" fmla="*/ 90 w 90"/>
                <a:gd name="T13" fmla="*/ 81 h 156"/>
                <a:gd name="T14" fmla="*/ 25 w 90"/>
                <a:gd name="T15" fmla="*/ 81 h 156"/>
                <a:gd name="T16" fmla="*/ 25 w 90"/>
                <a:gd name="T17" fmla="*/ 136 h 156"/>
                <a:gd name="T18" fmla="*/ 90 w 90"/>
                <a:gd name="T19" fmla="*/ 136 h 156"/>
                <a:gd name="T20" fmla="*/ 90 w 90"/>
                <a:gd name="T21" fmla="*/ 156 h 156"/>
                <a:gd name="T22" fmla="*/ 0 w 90"/>
                <a:gd name="T23" fmla="*/ 156 h 156"/>
                <a:gd name="T24" fmla="*/ 0 w 90"/>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0"/>
                <a:gd name="T40" fmla="*/ 0 h 156"/>
                <a:gd name="T41" fmla="*/ 90 w 90"/>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0" h="156">
                  <a:moveTo>
                    <a:pt x="0" y="0"/>
                  </a:moveTo>
                  <a:lnTo>
                    <a:pt x="90" y="0"/>
                  </a:lnTo>
                  <a:lnTo>
                    <a:pt x="90" y="20"/>
                  </a:lnTo>
                  <a:lnTo>
                    <a:pt x="25" y="20"/>
                  </a:lnTo>
                  <a:lnTo>
                    <a:pt x="25" y="61"/>
                  </a:lnTo>
                  <a:lnTo>
                    <a:pt x="90" y="61"/>
                  </a:lnTo>
                  <a:lnTo>
                    <a:pt x="90" y="81"/>
                  </a:lnTo>
                  <a:lnTo>
                    <a:pt x="25" y="81"/>
                  </a:lnTo>
                  <a:lnTo>
                    <a:pt x="25" y="136"/>
                  </a:lnTo>
                  <a:lnTo>
                    <a:pt x="90" y="136"/>
                  </a:lnTo>
                  <a:lnTo>
                    <a:pt x="90" y="156"/>
                  </a:lnTo>
                  <a:lnTo>
                    <a:pt x="0" y="156"/>
                  </a:lnTo>
                  <a:lnTo>
                    <a:pt x="0" y="0"/>
                  </a:lnTo>
                  <a:close/>
                </a:path>
              </a:pathLst>
            </a:custGeom>
            <a:solidFill>
              <a:srgbClr val="000000"/>
            </a:solidFill>
            <a:ln w="0">
              <a:solidFill>
                <a:srgbClr val="000000"/>
              </a:solidFill>
              <a:round/>
              <a:headEnd/>
              <a:tailEnd/>
            </a:ln>
          </p:spPr>
          <p:txBody>
            <a:bodyPr/>
            <a:lstStyle/>
            <a:p>
              <a:endParaRPr lang="en-US" dirty="0"/>
            </a:p>
          </p:txBody>
        </p:sp>
        <p:sp>
          <p:nvSpPr>
            <p:cNvPr id="16" name="Freeform 29"/>
            <p:cNvSpPr>
              <a:spLocks noEditPoints="1"/>
            </p:cNvSpPr>
            <p:nvPr/>
          </p:nvSpPr>
          <p:spPr bwMode="auto">
            <a:xfrm>
              <a:off x="1516" y="1351"/>
              <a:ext cx="95" cy="156"/>
            </a:xfrm>
            <a:custGeom>
              <a:avLst/>
              <a:gdLst>
                <a:gd name="T0" fmla="*/ 0 w 95"/>
                <a:gd name="T1" fmla="*/ 0 h 156"/>
                <a:gd name="T2" fmla="*/ 35 w 95"/>
                <a:gd name="T3" fmla="*/ 0 h 156"/>
                <a:gd name="T4" fmla="*/ 50 w 95"/>
                <a:gd name="T5" fmla="*/ 0 h 156"/>
                <a:gd name="T6" fmla="*/ 65 w 95"/>
                <a:gd name="T7" fmla="*/ 5 h 156"/>
                <a:gd name="T8" fmla="*/ 75 w 95"/>
                <a:gd name="T9" fmla="*/ 10 h 156"/>
                <a:gd name="T10" fmla="*/ 85 w 95"/>
                <a:gd name="T11" fmla="*/ 20 h 156"/>
                <a:gd name="T12" fmla="*/ 90 w 95"/>
                <a:gd name="T13" fmla="*/ 30 h 156"/>
                <a:gd name="T14" fmla="*/ 90 w 95"/>
                <a:gd name="T15" fmla="*/ 45 h 156"/>
                <a:gd name="T16" fmla="*/ 90 w 95"/>
                <a:gd name="T17" fmla="*/ 61 h 156"/>
                <a:gd name="T18" fmla="*/ 80 w 95"/>
                <a:gd name="T19" fmla="*/ 71 h 156"/>
                <a:gd name="T20" fmla="*/ 70 w 95"/>
                <a:gd name="T21" fmla="*/ 81 h 156"/>
                <a:gd name="T22" fmla="*/ 50 w 95"/>
                <a:gd name="T23" fmla="*/ 91 h 156"/>
                <a:gd name="T24" fmla="*/ 95 w 95"/>
                <a:gd name="T25" fmla="*/ 156 h 156"/>
                <a:gd name="T26" fmla="*/ 70 w 95"/>
                <a:gd name="T27" fmla="*/ 156 h 156"/>
                <a:gd name="T28" fmla="*/ 25 w 95"/>
                <a:gd name="T29" fmla="*/ 91 h 156"/>
                <a:gd name="T30" fmla="*/ 20 w 95"/>
                <a:gd name="T31" fmla="*/ 91 h 156"/>
                <a:gd name="T32" fmla="*/ 20 w 95"/>
                <a:gd name="T33" fmla="*/ 156 h 156"/>
                <a:gd name="T34" fmla="*/ 0 w 95"/>
                <a:gd name="T35" fmla="*/ 156 h 156"/>
                <a:gd name="T36" fmla="*/ 0 w 95"/>
                <a:gd name="T37" fmla="*/ 0 h 156"/>
                <a:gd name="T38" fmla="*/ 20 w 95"/>
                <a:gd name="T39" fmla="*/ 20 h 156"/>
                <a:gd name="T40" fmla="*/ 20 w 95"/>
                <a:gd name="T41" fmla="*/ 76 h 156"/>
                <a:gd name="T42" fmla="*/ 45 w 95"/>
                <a:gd name="T43" fmla="*/ 71 h 156"/>
                <a:gd name="T44" fmla="*/ 55 w 95"/>
                <a:gd name="T45" fmla="*/ 66 h 156"/>
                <a:gd name="T46" fmla="*/ 65 w 95"/>
                <a:gd name="T47" fmla="*/ 61 h 156"/>
                <a:gd name="T48" fmla="*/ 70 w 95"/>
                <a:gd name="T49" fmla="*/ 45 h 156"/>
                <a:gd name="T50" fmla="*/ 70 w 95"/>
                <a:gd name="T51" fmla="*/ 35 h 156"/>
                <a:gd name="T52" fmla="*/ 65 w 95"/>
                <a:gd name="T53" fmla="*/ 30 h 156"/>
                <a:gd name="T54" fmla="*/ 55 w 95"/>
                <a:gd name="T55" fmla="*/ 25 h 156"/>
                <a:gd name="T56" fmla="*/ 50 w 95"/>
                <a:gd name="T57" fmla="*/ 20 h 156"/>
                <a:gd name="T58" fmla="*/ 40 w 95"/>
                <a:gd name="T59" fmla="*/ 20 h 156"/>
                <a:gd name="T60" fmla="*/ 20 w 95"/>
                <a:gd name="T61" fmla="*/ 20 h 1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5"/>
                <a:gd name="T94" fmla="*/ 0 h 156"/>
                <a:gd name="T95" fmla="*/ 95 w 95"/>
                <a:gd name="T96" fmla="*/ 156 h 15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5" h="156">
                  <a:moveTo>
                    <a:pt x="0" y="0"/>
                  </a:moveTo>
                  <a:lnTo>
                    <a:pt x="35" y="0"/>
                  </a:lnTo>
                  <a:lnTo>
                    <a:pt x="50" y="0"/>
                  </a:lnTo>
                  <a:lnTo>
                    <a:pt x="65" y="5"/>
                  </a:lnTo>
                  <a:lnTo>
                    <a:pt x="75" y="10"/>
                  </a:lnTo>
                  <a:lnTo>
                    <a:pt x="85" y="20"/>
                  </a:lnTo>
                  <a:lnTo>
                    <a:pt x="90" y="30"/>
                  </a:lnTo>
                  <a:lnTo>
                    <a:pt x="90" y="45"/>
                  </a:lnTo>
                  <a:lnTo>
                    <a:pt x="90" y="61"/>
                  </a:lnTo>
                  <a:lnTo>
                    <a:pt x="80" y="71"/>
                  </a:lnTo>
                  <a:lnTo>
                    <a:pt x="70" y="81"/>
                  </a:lnTo>
                  <a:lnTo>
                    <a:pt x="50" y="91"/>
                  </a:lnTo>
                  <a:lnTo>
                    <a:pt x="95" y="156"/>
                  </a:lnTo>
                  <a:lnTo>
                    <a:pt x="70" y="156"/>
                  </a:lnTo>
                  <a:lnTo>
                    <a:pt x="25" y="91"/>
                  </a:lnTo>
                  <a:lnTo>
                    <a:pt x="20" y="91"/>
                  </a:lnTo>
                  <a:lnTo>
                    <a:pt x="20" y="156"/>
                  </a:lnTo>
                  <a:lnTo>
                    <a:pt x="0" y="156"/>
                  </a:lnTo>
                  <a:lnTo>
                    <a:pt x="0" y="0"/>
                  </a:lnTo>
                  <a:close/>
                  <a:moveTo>
                    <a:pt x="20" y="20"/>
                  </a:moveTo>
                  <a:lnTo>
                    <a:pt x="20" y="76"/>
                  </a:lnTo>
                  <a:lnTo>
                    <a:pt x="45" y="71"/>
                  </a:lnTo>
                  <a:lnTo>
                    <a:pt x="55" y="66"/>
                  </a:lnTo>
                  <a:lnTo>
                    <a:pt x="65" y="61"/>
                  </a:lnTo>
                  <a:lnTo>
                    <a:pt x="70" y="45"/>
                  </a:lnTo>
                  <a:lnTo>
                    <a:pt x="70" y="35"/>
                  </a:lnTo>
                  <a:lnTo>
                    <a:pt x="65" y="30"/>
                  </a:lnTo>
                  <a:lnTo>
                    <a:pt x="55" y="25"/>
                  </a:lnTo>
                  <a:lnTo>
                    <a:pt x="50" y="20"/>
                  </a:lnTo>
                  <a:lnTo>
                    <a:pt x="40" y="20"/>
                  </a:lnTo>
                  <a:lnTo>
                    <a:pt x="20" y="20"/>
                  </a:lnTo>
                  <a:close/>
                </a:path>
              </a:pathLst>
            </a:custGeom>
            <a:solidFill>
              <a:srgbClr val="000000"/>
            </a:solidFill>
            <a:ln w="0">
              <a:solidFill>
                <a:srgbClr val="000000"/>
              </a:solidFill>
              <a:round/>
              <a:headEnd/>
              <a:tailEnd/>
            </a:ln>
          </p:spPr>
          <p:txBody>
            <a:bodyPr/>
            <a:lstStyle/>
            <a:p>
              <a:endParaRPr lang="en-US" dirty="0"/>
            </a:p>
          </p:txBody>
        </p:sp>
        <p:sp>
          <p:nvSpPr>
            <p:cNvPr id="17" name="Freeform 28"/>
            <p:cNvSpPr>
              <a:spLocks/>
            </p:cNvSpPr>
            <p:nvPr/>
          </p:nvSpPr>
          <p:spPr bwMode="auto">
            <a:xfrm>
              <a:off x="1681" y="1346"/>
              <a:ext cx="105" cy="166"/>
            </a:xfrm>
            <a:custGeom>
              <a:avLst/>
              <a:gdLst>
                <a:gd name="T0" fmla="*/ 100 w 105"/>
                <a:gd name="T1" fmla="*/ 20 h 166"/>
                <a:gd name="T2" fmla="*/ 85 w 105"/>
                <a:gd name="T3" fmla="*/ 35 h 166"/>
                <a:gd name="T4" fmla="*/ 80 w 105"/>
                <a:gd name="T5" fmla="*/ 30 h 166"/>
                <a:gd name="T6" fmla="*/ 70 w 105"/>
                <a:gd name="T7" fmla="*/ 25 h 166"/>
                <a:gd name="T8" fmla="*/ 65 w 105"/>
                <a:gd name="T9" fmla="*/ 20 h 166"/>
                <a:gd name="T10" fmla="*/ 55 w 105"/>
                <a:gd name="T11" fmla="*/ 20 h 166"/>
                <a:gd name="T12" fmla="*/ 45 w 105"/>
                <a:gd name="T13" fmla="*/ 25 h 166"/>
                <a:gd name="T14" fmla="*/ 40 w 105"/>
                <a:gd name="T15" fmla="*/ 25 h 166"/>
                <a:gd name="T16" fmla="*/ 30 w 105"/>
                <a:gd name="T17" fmla="*/ 35 h 166"/>
                <a:gd name="T18" fmla="*/ 30 w 105"/>
                <a:gd name="T19" fmla="*/ 40 h 166"/>
                <a:gd name="T20" fmla="*/ 30 w 105"/>
                <a:gd name="T21" fmla="*/ 45 h 166"/>
                <a:gd name="T22" fmla="*/ 35 w 105"/>
                <a:gd name="T23" fmla="*/ 55 h 166"/>
                <a:gd name="T24" fmla="*/ 45 w 105"/>
                <a:gd name="T25" fmla="*/ 61 h 166"/>
                <a:gd name="T26" fmla="*/ 60 w 105"/>
                <a:gd name="T27" fmla="*/ 66 h 166"/>
                <a:gd name="T28" fmla="*/ 70 w 105"/>
                <a:gd name="T29" fmla="*/ 71 h 166"/>
                <a:gd name="T30" fmla="*/ 80 w 105"/>
                <a:gd name="T31" fmla="*/ 76 h 166"/>
                <a:gd name="T32" fmla="*/ 90 w 105"/>
                <a:gd name="T33" fmla="*/ 81 h 166"/>
                <a:gd name="T34" fmla="*/ 95 w 105"/>
                <a:gd name="T35" fmla="*/ 91 h 166"/>
                <a:gd name="T36" fmla="*/ 100 w 105"/>
                <a:gd name="T37" fmla="*/ 96 h 166"/>
                <a:gd name="T38" fmla="*/ 105 w 105"/>
                <a:gd name="T39" fmla="*/ 106 h 166"/>
                <a:gd name="T40" fmla="*/ 105 w 105"/>
                <a:gd name="T41" fmla="*/ 111 h 166"/>
                <a:gd name="T42" fmla="*/ 105 w 105"/>
                <a:gd name="T43" fmla="*/ 121 h 166"/>
                <a:gd name="T44" fmla="*/ 100 w 105"/>
                <a:gd name="T45" fmla="*/ 136 h 166"/>
                <a:gd name="T46" fmla="*/ 90 w 105"/>
                <a:gd name="T47" fmla="*/ 151 h 166"/>
                <a:gd name="T48" fmla="*/ 75 w 105"/>
                <a:gd name="T49" fmla="*/ 161 h 166"/>
                <a:gd name="T50" fmla="*/ 55 w 105"/>
                <a:gd name="T51" fmla="*/ 166 h 166"/>
                <a:gd name="T52" fmla="*/ 40 w 105"/>
                <a:gd name="T53" fmla="*/ 166 h 166"/>
                <a:gd name="T54" fmla="*/ 25 w 105"/>
                <a:gd name="T55" fmla="*/ 156 h 166"/>
                <a:gd name="T56" fmla="*/ 10 w 105"/>
                <a:gd name="T57" fmla="*/ 141 h 166"/>
                <a:gd name="T58" fmla="*/ 0 w 105"/>
                <a:gd name="T59" fmla="*/ 126 h 166"/>
                <a:gd name="T60" fmla="*/ 20 w 105"/>
                <a:gd name="T61" fmla="*/ 116 h 166"/>
                <a:gd name="T62" fmla="*/ 30 w 105"/>
                <a:gd name="T63" fmla="*/ 131 h 166"/>
                <a:gd name="T64" fmla="*/ 40 w 105"/>
                <a:gd name="T65" fmla="*/ 141 h 166"/>
                <a:gd name="T66" fmla="*/ 55 w 105"/>
                <a:gd name="T67" fmla="*/ 146 h 166"/>
                <a:gd name="T68" fmla="*/ 65 w 105"/>
                <a:gd name="T69" fmla="*/ 141 h 166"/>
                <a:gd name="T70" fmla="*/ 75 w 105"/>
                <a:gd name="T71" fmla="*/ 136 h 166"/>
                <a:gd name="T72" fmla="*/ 80 w 105"/>
                <a:gd name="T73" fmla="*/ 131 h 166"/>
                <a:gd name="T74" fmla="*/ 85 w 105"/>
                <a:gd name="T75" fmla="*/ 121 h 166"/>
                <a:gd name="T76" fmla="*/ 80 w 105"/>
                <a:gd name="T77" fmla="*/ 111 h 166"/>
                <a:gd name="T78" fmla="*/ 80 w 105"/>
                <a:gd name="T79" fmla="*/ 106 h 166"/>
                <a:gd name="T80" fmla="*/ 75 w 105"/>
                <a:gd name="T81" fmla="*/ 101 h 166"/>
                <a:gd name="T82" fmla="*/ 70 w 105"/>
                <a:gd name="T83" fmla="*/ 96 h 166"/>
                <a:gd name="T84" fmla="*/ 60 w 105"/>
                <a:gd name="T85" fmla="*/ 91 h 166"/>
                <a:gd name="T86" fmla="*/ 50 w 105"/>
                <a:gd name="T87" fmla="*/ 86 h 166"/>
                <a:gd name="T88" fmla="*/ 40 w 105"/>
                <a:gd name="T89" fmla="*/ 81 h 166"/>
                <a:gd name="T90" fmla="*/ 30 w 105"/>
                <a:gd name="T91" fmla="*/ 76 h 166"/>
                <a:gd name="T92" fmla="*/ 25 w 105"/>
                <a:gd name="T93" fmla="*/ 71 h 166"/>
                <a:gd name="T94" fmla="*/ 20 w 105"/>
                <a:gd name="T95" fmla="*/ 66 h 166"/>
                <a:gd name="T96" fmla="*/ 15 w 105"/>
                <a:gd name="T97" fmla="*/ 61 h 166"/>
                <a:gd name="T98" fmla="*/ 10 w 105"/>
                <a:gd name="T99" fmla="*/ 55 h 166"/>
                <a:gd name="T100" fmla="*/ 10 w 105"/>
                <a:gd name="T101" fmla="*/ 45 h 166"/>
                <a:gd name="T102" fmla="*/ 10 w 105"/>
                <a:gd name="T103" fmla="*/ 40 h 166"/>
                <a:gd name="T104" fmla="*/ 10 w 105"/>
                <a:gd name="T105" fmla="*/ 25 h 166"/>
                <a:gd name="T106" fmla="*/ 20 w 105"/>
                <a:gd name="T107" fmla="*/ 10 h 166"/>
                <a:gd name="T108" fmla="*/ 35 w 105"/>
                <a:gd name="T109" fmla="*/ 0 h 166"/>
                <a:gd name="T110" fmla="*/ 55 w 105"/>
                <a:gd name="T111" fmla="*/ 0 h 166"/>
                <a:gd name="T112" fmla="*/ 65 w 105"/>
                <a:gd name="T113" fmla="*/ 0 h 166"/>
                <a:gd name="T114" fmla="*/ 80 w 105"/>
                <a:gd name="T115" fmla="*/ 5 h 166"/>
                <a:gd name="T116" fmla="*/ 90 w 105"/>
                <a:gd name="T117" fmla="*/ 10 h 166"/>
                <a:gd name="T118" fmla="*/ 100 w 105"/>
                <a:gd name="T119" fmla="*/ 20 h 16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5"/>
                <a:gd name="T181" fmla="*/ 0 h 166"/>
                <a:gd name="T182" fmla="*/ 105 w 105"/>
                <a:gd name="T183" fmla="*/ 166 h 16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5" h="166">
                  <a:moveTo>
                    <a:pt x="100" y="20"/>
                  </a:moveTo>
                  <a:lnTo>
                    <a:pt x="85" y="35"/>
                  </a:lnTo>
                  <a:lnTo>
                    <a:pt x="80" y="30"/>
                  </a:lnTo>
                  <a:lnTo>
                    <a:pt x="70" y="25"/>
                  </a:lnTo>
                  <a:lnTo>
                    <a:pt x="65" y="20"/>
                  </a:lnTo>
                  <a:lnTo>
                    <a:pt x="55" y="20"/>
                  </a:lnTo>
                  <a:lnTo>
                    <a:pt x="45" y="25"/>
                  </a:lnTo>
                  <a:lnTo>
                    <a:pt x="40" y="25"/>
                  </a:lnTo>
                  <a:lnTo>
                    <a:pt x="30" y="35"/>
                  </a:lnTo>
                  <a:lnTo>
                    <a:pt x="30" y="40"/>
                  </a:lnTo>
                  <a:lnTo>
                    <a:pt x="30" y="45"/>
                  </a:lnTo>
                  <a:lnTo>
                    <a:pt x="35" y="55"/>
                  </a:lnTo>
                  <a:lnTo>
                    <a:pt x="45" y="61"/>
                  </a:lnTo>
                  <a:lnTo>
                    <a:pt x="60" y="66"/>
                  </a:lnTo>
                  <a:lnTo>
                    <a:pt x="70" y="71"/>
                  </a:lnTo>
                  <a:lnTo>
                    <a:pt x="80" y="76"/>
                  </a:lnTo>
                  <a:lnTo>
                    <a:pt x="90" y="81"/>
                  </a:lnTo>
                  <a:lnTo>
                    <a:pt x="95" y="91"/>
                  </a:lnTo>
                  <a:lnTo>
                    <a:pt x="100" y="96"/>
                  </a:lnTo>
                  <a:lnTo>
                    <a:pt x="105" y="106"/>
                  </a:lnTo>
                  <a:lnTo>
                    <a:pt x="105" y="111"/>
                  </a:lnTo>
                  <a:lnTo>
                    <a:pt x="105" y="121"/>
                  </a:lnTo>
                  <a:lnTo>
                    <a:pt x="100" y="136"/>
                  </a:lnTo>
                  <a:lnTo>
                    <a:pt x="90" y="151"/>
                  </a:lnTo>
                  <a:lnTo>
                    <a:pt x="75" y="161"/>
                  </a:lnTo>
                  <a:lnTo>
                    <a:pt x="55" y="166"/>
                  </a:lnTo>
                  <a:lnTo>
                    <a:pt x="40" y="166"/>
                  </a:lnTo>
                  <a:lnTo>
                    <a:pt x="25" y="156"/>
                  </a:lnTo>
                  <a:lnTo>
                    <a:pt x="10" y="141"/>
                  </a:lnTo>
                  <a:lnTo>
                    <a:pt x="0" y="126"/>
                  </a:lnTo>
                  <a:lnTo>
                    <a:pt x="20" y="116"/>
                  </a:lnTo>
                  <a:lnTo>
                    <a:pt x="30" y="131"/>
                  </a:lnTo>
                  <a:lnTo>
                    <a:pt x="40" y="141"/>
                  </a:lnTo>
                  <a:lnTo>
                    <a:pt x="55" y="146"/>
                  </a:lnTo>
                  <a:lnTo>
                    <a:pt x="65" y="141"/>
                  </a:lnTo>
                  <a:lnTo>
                    <a:pt x="75" y="136"/>
                  </a:lnTo>
                  <a:lnTo>
                    <a:pt x="80" y="131"/>
                  </a:lnTo>
                  <a:lnTo>
                    <a:pt x="85" y="121"/>
                  </a:lnTo>
                  <a:lnTo>
                    <a:pt x="80" y="111"/>
                  </a:lnTo>
                  <a:lnTo>
                    <a:pt x="80" y="106"/>
                  </a:lnTo>
                  <a:lnTo>
                    <a:pt x="75" y="101"/>
                  </a:lnTo>
                  <a:lnTo>
                    <a:pt x="70" y="96"/>
                  </a:lnTo>
                  <a:lnTo>
                    <a:pt x="60" y="91"/>
                  </a:lnTo>
                  <a:lnTo>
                    <a:pt x="50" y="86"/>
                  </a:lnTo>
                  <a:lnTo>
                    <a:pt x="40" y="81"/>
                  </a:lnTo>
                  <a:lnTo>
                    <a:pt x="30" y="76"/>
                  </a:lnTo>
                  <a:lnTo>
                    <a:pt x="25" y="71"/>
                  </a:lnTo>
                  <a:lnTo>
                    <a:pt x="20" y="66"/>
                  </a:lnTo>
                  <a:lnTo>
                    <a:pt x="15" y="61"/>
                  </a:lnTo>
                  <a:lnTo>
                    <a:pt x="10" y="55"/>
                  </a:lnTo>
                  <a:lnTo>
                    <a:pt x="10" y="45"/>
                  </a:lnTo>
                  <a:lnTo>
                    <a:pt x="10" y="40"/>
                  </a:lnTo>
                  <a:lnTo>
                    <a:pt x="10" y="25"/>
                  </a:lnTo>
                  <a:lnTo>
                    <a:pt x="20" y="10"/>
                  </a:lnTo>
                  <a:lnTo>
                    <a:pt x="35" y="0"/>
                  </a:lnTo>
                  <a:lnTo>
                    <a:pt x="55" y="0"/>
                  </a:lnTo>
                  <a:lnTo>
                    <a:pt x="65" y="0"/>
                  </a:lnTo>
                  <a:lnTo>
                    <a:pt x="80" y="5"/>
                  </a:lnTo>
                  <a:lnTo>
                    <a:pt x="90" y="10"/>
                  </a:lnTo>
                  <a:lnTo>
                    <a:pt x="100" y="20"/>
                  </a:lnTo>
                  <a:close/>
                </a:path>
              </a:pathLst>
            </a:custGeom>
            <a:solidFill>
              <a:srgbClr val="000000"/>
            </a:solidFill>
            <a:ln w="0">
              <a:solidFill>
                <a:srgbClr val="000000"/>
              </a:solidFill>
              <a:round/>
              <a:headEnd/>
              <a:tailEnd/>
            </a:ln>
          </p:spPr>
          <p:txBody>
            <a:bodyPr/>
            <a:lstStyle/>
            <a:p>
              <a:endParaRPr lang="en-US" dirty="0"/>
            </a:p>
          </p:txBody>
        </p:sp>
        <p:sp>
          <p:nvSpPr>
            <p:cNvPr id="18" name="Rectangle 27"/>
            <p:cNvSpPr>
              <a:spLocks noChangeArrowheads="1"/>
            </p:cNvSpPr>
            <p:nvPr/>
          </p:nvSpPr>
          <p:spPr bwMode="auto">
            <a:xfrm>
              <a:off x="1861" y="1351"/>
              <a:ext cx="20" cy="156"/>
            </a:xfrm>
            <a:prstGeom prst="rect">
              <a:avLst/>
            </a:prstGeom>
            <a:solidFill>
              <a:srgbClr val="000000"/>
            </a:solidFill>
            <a:ln w="0">
              <a:solidFill>
                <a:srgbClr val="000000"/>
              </a:solidFill>
              <a:miter lim="800000"/>
              <a:headEnd/>
              <a:tailEnd/>
            </a:ln>
          </p:spPr>
          <p:txBody>
            <a:bodyPr/>
            <a:lstStyle/>
            <a:p>
              <a:endParaRPr lang="en-US" dirty="0">
                <a:latin typeface="Century" pitchFamily="18" charset="0"/>
              </a:endParaRPr>
            </a:p>
          </p:txBody>
        </p:sp>
        <p:sp>
          <p:nvSpPr>
            <p:cNvPr id="19" name="Freeform 26"/>
            <p:cNvSpPr>
              <a:spLocks/>
            </p:cNvSpPr>
            <p:nvPr/>
          </p:nvSpPr>
          <p:spPr bwMode="auto">
            <a:xfrm>
              <a:off x="1956" y="1351"/>
              <a:ext cx="100" cy="156"/>
            </a:xfrm>
            <a:custGeom>
              <a:avLst/>
              <a:gdLst>
                <a:gd name="T0" fmla="*/ 0 w 100"/>
                <a:gd name="T1" fmla="*/ 0 h 156"/>
                <a:gd name="T2" fmla="*/ 100 w 100"/>
                <a:gd name="T3" fmla="*/ 0 h 156"/>
                <a:gd name="T4" fmla="*/ 100 w 100"/>
                <a:gd name="T5" fmla="*/ 20 h 156"/>
                <a:gd name="T6" fmla="*/ 60 w 100"/>
                <a:gd name="T7" fmla="*/ 20 h 156"/>
                <a:gd name="T8" fmla="*/ 60 w 100"/>
                <a:gd name="T9" fmla="*/ 156 h 156"/>
                <a:gd name="T10" fmla="*/ 40 w 100"/>
                <a:gd name="T11" fmla="*/ 156 h 156"/>
                <a:gd name="T12" fmla="*/ 40 w 100"/>
                <a:gd name="T13" fmla="*/ 20 h 156"/>
                <a:gd name="T14" fmla="*/ 0 w 100"/>
                <a:gd name="T15" fmla="*/ 20 h 156"/>
                <a:gd name="T16" fmla="*/ 0 w 100"/>
                <a:gd name="T17" fmla="*/ 0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
                <a:gd name="T28" fmla="*/ 0 h 156"/>
                <a:gd name="T29" fmla="*/ 100 w 100"/>
                <a:gd name="T30" fmla="*/ 156 h 1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 h="156">
                  <a:moveTo>
                    <a:pt x="0" y="0"/>
                  </a:moveTo>
                  <a:lnTo>
                    <a:pt x="100" y="0"/>
                  </a:lnTo>
                  <a:lnTo>
                    <a:pt x="100" y="20"/>
                  </a:lnTo>
                  <a:lnTo>
                    <a:pt x="60" y="20"/>
                  </a:lnTo>
                  <a:lnTo>
                    <a:pt x="60" y="156"/>
                  </a:lnTo>
                  <a:lnTo>
                    <a:pt x="40" y="156"/>
                  </a:lnTo>
                  <a:lnTo>
                    <a:pt x="40" y="20"/>
                  </a:lnTo>
                  <a:lnTo>
                    <a:pt x="0" y="20"/>
                  </a:lnTo>
                  <a:lnTo>
                    <a:pt x="0" y="0"/>
                  </a:lnTo>
                  <a:close/>
                </a:path>
              </a:pathLst>
            </a:custGeom>
            <a:solidFill>
              <a:srgbClr val="000000"/>
            </a:solidFill>
            <a:ln w="0">
              <a:solidFill>
                <a:srgbClr val="000000"/>
              </a:solidFill>
              <a:round/>
              <a:headEnd/>
              <a:tailEnd/>
            </a:ln>
          </p:spPr>
          <p:txBody>
            <a:bodyPr/>
            <a:lstStyle/>
            <a:p>
              <a:endParaRPr lang="en-US" dirty="0"/>
            </a:p>
          </p:txBody>
        </p:sp>
        <p:sp>
          <p:nvSpPr>
            <p:cNvPr id="20" name="Freeform 25"/>
            <p:cNvSpPr>
              <a:spLocks/>
            </p:cNvSpPr>
            <p:nvPr/>
          </p:nvSpPr>
          <p:spPr bwMode="auto">
            <a:xfrm>
              <a:off x="2116" y="1351"/>
              <a:ext cx="125" cy="156"/>
            </a:xfrm>
            <a:custGeom>
              <a:avLst/>
              <a:gdLst>
                <a:gd name="T0" fmla="*/ 0 w 125"/>
                <a:gd name="T1" fmla="*/ 0 h 156"/>
                <a:gd name="T2" fmla="*/ 25 w 125"/>
                <a:gd name="T3" fmla="*/ 0 h 156"/>
                <a:gd name="T4" fmla="*/ 65 w 125"/>
                <a:gd name="T5" fmla="*/ 61 h 156"/>
                <a:gd name="T6" fmla="*/ 100 w 125"/>
                <a:gd name="T7" fmla="*/ 0 h 156"/>
                <a:gd name="T8" fmla="*/ 125 w 125"/>
                <a:gd name="T9" fmla="*/ 0 h 156"/>
                <a:gd name="T10" fmla="*/ 75 w 125"/>
                <a:gd name="T11" fmla="*/ 86 h 156"/>
                <a:gd name="T12" fmla="*/ 75 w 125"/>
                <a:gd name="T13" fmla="*/ 156 h 156"/>
                <a:gd name="T14" fmla="*/ 50 w 125"/>
                <a:gd name="T15" fmla="*/ 156 h 156"/>
                <a:gd name="T16" fmla="*/ 50 w 125"/>
                <a:gd name="T17" fmla="*/ 86 h 156"/>
                <a:gd name="T18" fmla="*/ 0 w 125"/>
                <a:gd name="T19" fmla="*/ 0 h 1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5"/>
                <a:gd name="T31" fmla="*/ 0 h 156"/>
                <a:gd name="T32" fmla="*/ 125 w 125"/>
                <a:gd name="T33" fmla="*/ 156 h 1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5" h="156">
                  <a:moveTo>
                    <a:pt x="0" y="0"/>
                  </a:moveTo>
                  <a:lnTo>
                    <a:pt x="25" y="0"/>
                  </a:lnTo>
                  <a:lnTo>
                    <a:pt x="65" y="61"/>
                  </a:lnTo>
                  <a:lnTo>
                    <a:pt x="100" y="0"/>
                  </a:lnTo>
                  <a:lnTo>
                    <a:pt x="125" y="0"/>
                  </a:lnTo>
                  <a:lnTo>
                    <a:pt x="75" y="86"/>
                  </a:lnTo>
                  <a:lnTo>
                    <a:pt x="75" y="156"/>
                  </a:lnTo>
                  <a:lnTo>
                    <a:pt x="50" y="156"/>
                  </a:lnTo>
                  <a:lnTo>
                    <a:pt x="50" y="86"/>
                  </a:lnTo>
                  <a:lnTo>
                    <a:pt x="0" y="0"/>
                  </a:lnTo>
                  <a:close/>
                </a:path>
              </a:pathLst>
            </a:custGeom>
            <a:solidFill>
              <a:srgbClr val="000000"/>
            </a:solidFill>
            <a:ln w="0">
              <a:solidFill>
                <a:srgbClr val="000000"/>
              </a:solidFill>
              <a:round/>
              <a:headEnd/>
              <a:tailEnd/>
            </a:ln>
          </p:spPr>
          <p:txBody>
            <a:bodyPr/>
            <a:lstStyle/>
            <a:p>
              <a:endParaRPr lang="en-US" dirty="0"/>
            </a:p>
          </p:txBody>
        </p:sp>
        <p:sp>
          <p:nvSpPr>
            <p:cNvPr id="21" name="Freeform 24"/>
            <p:cNvSpPr>
              <a:spLocks noEditPoints="1"/>
            </p:cNvSpPr>
            <p:nvPr/>
          </p:nvSpPr>
          <p:spPr bwMode="auto">
            <a:xfrm>
              <a:off x="2376" y="1346"/>
              <a:ext cx="170" cy="166"/>
            </a:xfrm>
            <a:custGeom>
              <a:avLst/>
              <a:gdLst>
                <a:gd name="T0" fmla="*/ 0 w 170"/>
                <a:gd name="T1" fmla="*/ 81 h 166"/>
                <a:gd name="T2" fmla="*/ 0 w 170"/>
                <a:gd name="T3" fmla="*/ 61 h 166"/>
                <a:gd name="T4" fmla="*/ 10 w 170"/>
                <a:gd name="T5" fmla="*/ 40 h 166"/>
                <a:gd name="T6" fmla="*/ 25 w 170"/>
                <a:gd name="T7" fmla="*/ 25 h 166"/>
                <a:gd name="T8" fmla="*/ 40 w 170"/>
                <a:gd name="T9" fmla="*/ 10 h 166"/>
                <a:gd name="T10" fmla="*/ 60 w 170"/>
                <a:gd name="T11" fmla="*/ 0 h 166"/>
                <a:gd name="T12" fmla="*/ 85 w 170"/>
                <a:gd name="T13" fmla="*/ 0 h 166"/>
                <a:gd name="T14" fmla="*/ 105 w 170"/>
                <a:gd name="T15" fmla="*/ 0 h 166"/>
                <a:gd name="T16" fmla="*/ 125 w 170"/>
                <a:gd name="T17" fmla="*/ 10 h 166"/>
                <a:gd name="T18" fmla="*/ 145 w 170"/>
                <a:gd name="T19" fmla="*/ 25 h 166"/>
                <a:gd name="T20" fmla="*/ 160 w 170"/>
                <a:gd name="T21" fmla="*/ 40 h 166"/>
                <a:gd name="T22" fmla="*/ 165 w 170"/>
                <a:gd name="T23" fmla="*/ 61 h 166"/>
                <a:gd name="T24" fmla="*/ 170 w 170"/>
                <a:gd name="T25" fmla="*/ 81 h 166"/>
                <a:gd name="T26" fmla="*/ 170 w 170"/>
                <a:gd name="T27" fmla="*/ 106 h 166"/>
                <a:gd name="T28" fmla="*/ 160 w 170"/>
                <a:gd name="T29" fmla="*/ 126 h 166"/>
                <a:gd name="T30" fmla="*/ 145 w 170"/>
                <a:gd name="T31" fmla="*/ 141 h 166"/>
                <a:gd name="T32" fmla="*/ 125 w 170"/>
                <a:gd name="T33" fmla="*/ 156 h 166"/>
                <a:gd name="T34" fmla="*/ 105 w 170"/>
                <a:gd name="T35" fmla="*/ 166 h 166"/>
                <a:gd name="T36" fmla="*/ 85 w 170"/>
                <a:gd name="T37" fmla="*/ 166 h 166"/>
                <a:gd name="T38" fmla="*/ 60 w 170"/>
                <a:gd name="T39" fmla="*/ 166 h 166"/>
                <a:gd name="T40" fmla="*/ 40 w 170"/>
                <a:gd name="T41" fmla="*/ 156 h 166"/>
                <a:gd name="T42" fmla="*/ 25 w 170"/>
                <a:gd name="T43" fmla="*/ 141 h 166"/>
                <a:gd name="T44" fmla="*/ 10 w 170"/>
                <a:gd name="T45" fmla="*/ 126 h 166"/>
                <a:gd name="T46" fmla="*/ 0 w 170"/>
                <a:gd name="T47" fmla="*/ 106 h 166"/>
                <a:gd name="T48" fmla="*/ 0 w 170"/>
                <a:gd name="T49" fmla="*/ 81 h 166"/>
                <a:gd name="T50" fmla="*/ 150 w 170"/>
                <a:gd name="T51" fmla="*/ 86 h 166"/>
                <a:gd name="T52" fmla="*/ 145 w 170"/>
                <a:gd name="T53" fmla="*/ 66 h 166"/>
                <a:gd name="T54" fmla="*/ 140 w 170"/>
                <a:gd name="T55" fmla="*/ 50 h 166"/>
                <a:gd name="T56" fmla="*/ 130 w 170"/>
                <a:gd name="T57" fmla="*/ 40 h 166"/>
                <a:gd name="T58" fmla="*/ 115 w 170"/>
                <a:gd name="T59" fmla="*/ 30 h 166"/>
                <a:gd name="T60" fmla="*/ 100 w 170"/>
                <a:gd name="T61" fmla="*/ 25 h 166"/>
                <a:gd name="T62" fmla="*/ 85 w 170"/>
                <a:gd name="T63" fmla="*/ 20 h 166"/>
                <a:gd name="T64" fmla="*/ 65 w 170"/>
                <a:gd name="T65" fmla="*/ 25 h 166"/>
                <a:gd name="T66" fmla="*/ 50 w 170"/>
                <a:gd name="T67" fmla="*/ 30 h 166"/>
                <a:gd name="T68" fmla="*/ 40 w 170"/>
                <a:gd name="T69" fmla="*/ 40 h 166"/>
                <a:gd name="T70" fmla="*/ 30 w 170"/>
                <a:gd name="T71" fmla="*/ 50 h 166"/>
                <a:gd name="T72" fmla="*/ 20 w 170"/>
                <a:gd name="T73" fmla="*/ 66 h 166"/>
                <a:gd name="T74" fmla="*/ 20 w 170"/>
                <a:gd name="T75" fmla="*/ 86 h 166"/>
                <a:gd name="T76" fmla="*/ 20 w 170"/>
                <a:gd name="T77" fmla="*/ 101 h 166"/>
                <a:gd name="T78" fmla="*/ 30 w 170"/>
                <a:gd name="T79" fmla="*/ 116 h 166"/>
                <a:gd name="T80" fmla="*/ 40 w 170"/>
                <a:gd name="T81" fmla="*/ 126 h 166"/>
                <a:gd name="T82" fmla="*/ 55 w 170"/>
                <a:gd name="T83" fmla="*/ 136 h 166"/>
                <a:gd name="T84" fmla="*/ 70 w 170"/>
                <a:gd name="T85" fmla="*/ 141 h 166"/>
                <a:gd name="T86" fmla="*/ 85 w 170"/>
                <a:gd name="T87" fmla="*/ 146 h 166"/>
                <a:gd name="T88" fmla="*/ 100 w 170"/>
                <a:gd name="T89" fmla="*/ 141 h 166"/>
                <a:gd name="T90" fmla="*/ 115 w 170"/>
                <a:gd name="T91" fmla="*/ 136 h 166"/>
                <a:gd name="T92" fmla="*/ 130 w 170"/>
                <a:gd name="T93" fmla="*/ 126 h 166"/>
                <a:gd name="T94" fmla="*/ 140 w 170"/>
                <a:gd name="T95" fmla="*/ 116 h 166"/>
                <a:gd name="T96" fmla="*/ 145 w 170"/>
                <a:gd name="T97" fmla="*/ 101 h 166"/>
                <a:gd name="T98" fmla="*/ 150 w 170"/>
                <a:gd name="T99" fmla="*/ 86 h 16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0"/>
                <a:gd name="T151" fmla="*/ 0 h 166"/>
                <a:gd name="T152" fmla="*/ 170 w 170"/>
                <a:gd name="T153" fmla="*/ 166 h 16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0" h="166">
                  <a:moveTo>
                    <a:pt x="0" y="81"/>
                  </a:moveTo>
                  <a:lnTo>
                    <a:pt x="0" y="61"/>
                  </a:lnTo>
                  <a:lnTo>
                    <a:pt x="10" y="40"/>
                  </a:lnTo>
                  <a:lnTo>
                    <a:pt x="25" y="25"/>
                  </a:lnTo>
                  <a:lnTo>
                    <a:pt x="40" y="10"/>
                  </a:lnTo>
                  <a:lnTo>
                    <a:pt x="60" y="0"/>
                  </a:lnTo>
                  <a:lnTo>
                    <a:pt x="85" y="0"/>
                  </a:lnTo>
                  <a:lnTo>
                    <a:pt x="105" y="0"/>
                  </a:lnTo>
                  <a:lnTo>
                    <a:pt x="125" y="10"/>
                  </a:lnTo>
                  <a:lnTo>
                    <a:pt x="145" y="25"/>
                  </a:lnTo>
                  <a:lnTo>
                    <a:pt x="160" y="40"/>
                  </a:lnTo>
                  <a:lnTo>
                    <a:pt x="165" y="61"/>
                  </a:lnTo>
                  <a:lnTo>
                    <a:pt x="170" y="81"/>
                  </a:lnTo>
                  <a:lnTo>
                    <a:pt x="170" y="106"/>
                  </a:lnTo>
                  <a:lnTo>
                    <a:pt x="160" y="126"/>
                  </a:lnTo>
                  <a:lnTo>
                    <a:pt x="145" y="141"/>
                  </a:lnTo>
                  <a:lnTo>
                    <a:pt x="125" y="156"/>
                  </a:lnTo>
                  <a:lnTo>
                    <a:pt x="105" y="166"/>
                  </a:lnTo>
                  <a:lnTo>
                    <a:pt x="85" y="166"/>
                  </a:lnTo>
                  <a:lnTo>
                    <a:pt x="60" y="166"/>
                  </a:lnTo>
                  <a:lnTo>
                    <a:pt x="40" y="156"/>
                  </a:lnTo>
                  <a:lnTo>
                    <a:pt x="25" y="141"/>
                  </a:lnTo>
                  <a:lnTo>
                    <a:pt x="10" y="126"/>
                  </a:lnTo>
                  <a:lnTo>
                    <a:pt x="0" y="106"/>
                  </a:lnTo>
                  <a:lnTo>
                    <a:pt x="0" y="81"/>
                  </a:lnTo>
                  <a:close/>
                  <a:moveTo>
                    <a:pt x="150" y="86"/>
                  </a:moveTo>
                  <a:lnTo>
                    <a:pt x="145" y="66"/>
                  </a:lnTo>
                  <a:lnTo>
                    <a:pt x="140" y="50"/>
                  </a:lnTo>
                  <a:lnTo>
                    <a:pt x="130" y="40"/>
                  </a:lnTo>
                  <a:lnTo>
                    <a:pt x="115" y="30"/>
                  </a:lnTo>
                  <a:lnTo>
                    <a:pt x="100" y="25"/>
                  </a:lnTo>
                  <a:lnTo>
                    <a:pt x="85" y="20"/>
                  </a:lnTo>
                  <a:lnTo>
                    <a:pt x="65" y="25"/>
                  </a:lnTo>
                  <a:lnTo>
                    <a:pt x="50" y="30"/>
                  </a:lnTo>
                  <a:lnTo>
                    <a:pt x="40" y="40"/>
                  </a:lnTo>
                  <a:lnTo>
                    <a:pt x="30" y="50"/>
                  </a:lnTo>
                  <a:lnTo>
                    <a:pt x="20" y="66"/>
                  </a:lnTo>
                  <a:lnTo>
                    <a:pt x="20" y="86"/>
                  </a:lnTo>
                  <a:lnTo>
                    <a:pt x="20" y="101"/>
                  </a:lnTo>
                  <a:lnTo>
                    <a:pt x="30" y="116"/>
                  </a:lnTo>
                  <a:lnTo>
                    <a:pt x="40" y="126"/>
                  </a:lnTo>
                  <a:lnTo>
                    <a:pt x="55" y="136"/>
                  </a:lnTo>
                  <a:lnTo>
                    <a:pt x="70" y="141"/>
                  </a:lnTo>
                  <a:lnTo>
                    <a:pt x="85" y="146"/>
                  </a:lnTo>
                  <a:lnTo>
                    <a:pt x="100" y="141"/>
                  </a:lnTo>
                  <a:lnTo>
                    <a:pt x="115" y="136"/>
                  </a:lnTo>
                  <a:lnTo>
                    <a:pt x="130" y="126"/>
                  </a:lnTo>
                  <a:lnTo>
                    <a:pt x="140" y="116"/>
                  </a:lnTo>
                  <a:lnTo>
                    <a:pt x="145" y="101"/>
                  </a:lnTo>
                  <a:lnTo>
                    <a:pt x="150" y="86"/>
                  </a:lnTo>
                  <a:close/>
                </a:path>
              </a:pathLst>
            </a:custGeom>
            <a:solidFill>
              <a:srgbClr val="000000"/>
            </a:solidFill>
            <a:ln w="0">
              <a:solidFill>
                <a:srgbClr val="000000"/>
              </a:solidFill>
              <a:round/>
              <a:headEnd/>
              <a:tailEnd/>
            </a:ln>
          </p:spPr>
          <p:txBody>
            <a:bodyPr/>
            <a:lstStyle/>
            <a:p>
              <a:endParaRPr lang="en-US" dirty="0"/>
            </a:p>
          </p:txBody>
        </p:sp>
        <p:sp>
          <p:nvSpPr>
            <p:cNvPr id="22" name="Freeform 23"/>
            <p:cNvSpPr>
              <a:spLocks/>
            </p:cNvSpPr>
            <p:nvPr/>
          </p:nvSpPr>
          <p:spPr bwMode="auto">
            <a:xfrm>
              <a:off x="2621" y="1351"/>
              <a:ext cx="86" cy="156"/>
            </a:xfrm>
            <a:custGeom>
              <a:avLst/>
              <a:gdLst>
                <a:gd name="T0" fmla="*/ 0 w 86"/>
                <a:gd name="T1" fmla="*/ 0 h 156"/>
                <a:gd name="T2" fmla="*/ 86 w 86"/>
                <a:gd name="T3" fmla="*/ 0 h 156"/>
                <a:gd name="T4" fmla="*/ 86 w 86"/>
                <a:gd name="T5" fmla="*/ 20 h 156"/>
                <a:gd name="T6" fmla="*/ 20 w 86"/>
                <a:gd name="T7" fmla="*/ 20 h 156"/>
                <a:gd name="T8" fmla="*/ 20 w 86"/>
                <a:gd name="T9" fmla="*/ 61 h 156"/>
                <a:gd name="T10" fmla="*/ 86 w 86"/>
                <a:gd name="T11" fmla="*/ 61 h 156"/>
                <a:gd name="T12" fmla="*/ 86 w 86"/>
                <a:gd name="T13" fmla="*/ 81 h 156"/>
                <a:gd name="T14" fmla="*/ 20 w 86"/>
                <a:gd name="T15" fmla="*/ 81 h 156"/>
                <a:gd name="T16" fmla="*/ 20 w 86"/>
                <a:gd name="T17" fmla="*/ 156 h 156"/>
                <a:gd name="T18" fmla="*/ 0 w 86"/>
                <a:gd name="T19" fmla="*/ 156 h 156"/>
                <a:gd name="T20" fmla="*/ 0 w 86"/>
                <a:gd name="T21" fmla="*/ 0 h 1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
                <a:gd name="T34" fmla="*/ 0 h 156"/>
                <a:gd name="T35" fmla="*/ 86 w 86"/>
                <a:gd name="T36" fmla="*/ 156 h 1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 h="156">
                  <a:moveTo>
                    <a:pt x="0" y="0"/>
                  </a:moveTo>
                  <a:lnTo>
                    <a:pt x="86" y="0"/>
                  </a:lnTo>
                  <a:lnTo>
                    <a:pt x="86" y="20"/>
                  </a:lnTo>
                  <a:lnTo>
                    <a:pt x="20" y="20"/>
                  </a:lnTo>
                  <a:lnTo>
                    <a:pt x="20" y="61"/>
                  </a:lnTo>
                  <a:lnTo>
                    <a:pt x="86" y="61"/>
                  </a:lnTo>
                  <a:lnTo>
                    <a:pt x="86" y="81"/>
                  </a:lnTo>
                  <a:lnTo>
                    <a:pt x="20" y="81"/>
                  </a:lnTo>
                  <a:lnTo>
                    <a:pt x="20" y="156"/>
                  </a:lnTo>
                  <a:lnTo>
                    <a:pt x="0" y="156"/>
                  </a:lnTo>
                  <a:lnTo>
                    <a:pt x="0" y="0"/>
                  </a:lnTo>
                  <a:close/>
                </a:path>
              </a:pathLst>
            </a:custGeom>
            <a:solidFill>
              <a:srgbClr val="000000"/>
            </a:solidFill>
            <a:ln w="0">
              <a:solidFill>
                <a:srgbClr val="000000"/>
              </a:solidFill>
              <a:round/>
              <a:headEnd/>
              <a:tailEnd/>
            </a:ln>
          </p:spPr>
          <p:txBody>
            <a:bodyPr/>
            <a:lstStyle/>
            <a:p>
              <a:endParaRPr lang="en-US" dirty="0"/>
            </a:p>
          </p:txBody>
        </p:sp>
        <p:sp>
          <p:nvSpPr>
            <p:cNvPr id="23" name="Freeform 22"/>
            <p:cNvSpPr>
              <a:spLocks/>
            </p:cNvSpPr>
            <p:nvPr/>
          </p:nvSpPr>
          <p:spPr bwMode="auto">
            <a:xfrm>
              <a:off x="2872" y="1346"/>
              <a:ext cx="135" cy="171"/>
            </a:xfrm>
            <a:custGeom>
              <a:avLst/>
              <a:gdLst>
                <a:gd name="T0" fmla="*/ 0 w 135"/>
                <a:gd name="T1" fmla="*/ 0 h 171"/>
                <a:gd name="T2" fmla="*/ 115 w 135"/>
                <a:gd name="T3" fmla="*/ 116 h 171"/>
                <a:gd name="T4" fmla="*/ 115 w 135"/>
                <a:gd name="T5" fmla="*/ 5 h 171"/>
                <a:gd name="T6" fmla="*/ 135 w 135"/>
                <a:gd name="T7" fmla="*/ 5 h 171"/>
                <a:gd name="T8" fmla="*/ 135 w 135"/>
                <a:gd name="T9" fmla="*/ 171 h 171"/>
                <a:gd name="T10" fmla="*/ 20 w 135"/>
                <a:gd name="T11" fmla="*/ 50 h 171"/>
                <a:gd name="T12" fmla="*/ 20 w 135"/>
                <a:gd name="T13" fmla="*/ 161 h 171"/>
                <a:gd name="T14" fmla="*/ 0 w 135"/>
                <a:gd name="T15" fmla="*/ 161 h 171"/>
                <a:gd name="T16" fmla="*/ 0 w 135"/>
                <a:gd name="T17" fmla="*/ 0 h 1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171"/>
                <a:gd name="T29" fmla="*/ 135 w 135"/>
                <a:gd name="T30" fmla="*/ 171 h 1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171">
                  <a:moveTo>
                    <a:pt x="0" y="0"/>
                  </a:moveTo>
                  <a:lnTo>
                    <a:pt x="115" y="116"/>
                  </a:lnTo>
                  <a:lnTo>
                    <a:pt x="115" y="5"/>
                  </a:lnTo>
                  <a:lnTo>
                    <a:pt x="135" y="5"/>
                  </a:lnTo>
                  <a:lnTo>
                    <a:pt x="135" y="171"/>
                  </a:lnTo>
                  <a:lnTo>
                    <a:pt x="20" y="50"/>
                  </a:lnTo>
                  <a:lnTo>
                    <a:pt x="20" y="161"/>
                  </a:lnTo>
                  <a:lnTo>
                    <a:pt x="0" y="161"/>
                  </a:lnTo>
                  <a:lnTo>
                    <a:pt x="0" y="0"/>
                  </a:lnTo>
                  <a:close/>
                </a:path>
              </a:pathLst>
            </a:custGeom>
            <a:solidFill>
              <a:srgbClr val="000000"/>
            </a:solidFill>
            <a:ln w="0">
              <a:solidFill>
                <a:srgbClr val="000000"/>
              </a:solidFill>
              <a:round/>
              <a:headEnd/>
              <a:tailEnd/>
            </a:ln>
          </p:spPr>
          <p:txBody>
            <a:bodyPr/>
            <a:lstStyle/>
            <a:p>
              <a:endParaRPr lang="en-US" dirty="0"/>
            </a:p>
          </p:txBody>
        </p:sp>
        <p:sp>
          <p:nvSpPr>
            <p:cNvPr id="24" name="Freeform 21"/>
            <p:cNvSpPr>
              <a:spLocks/>
            </p:cNvSpPr>
            <p:nvPr/>
          </p:nvSpPr>
          <p:spPr bwMode="auto">
            <a:xfrm>
              <a:off x="3087" y="1351"/>
              <a:ext cx="85" cy="156"/>
            </a:xfrm>
            <a:custGeom>
              <a:avLst/>
              <a:gdLst>
                <a:gd name="T0" fmla="*/ 0 w 85"/>
                <a:gd name="T1" fmla="*/ 0 h 156"/>
                <a:gd name="T2" fmla="*/ 85 w 85"/>
                <a:gd name="T3" fmla="*/ 0 h 156"/>
                <a:gd name="T4" fmla="*/ 85 w 85"/>
                <a:gd name="T5" fmla="*/ 20 h 156"/>
                <a:gd name="T6" fmla="*/ 20 w 85"/>
                <a:gd name="T7" fmla="*/ 20 h 156"/>
                <a:gd name="T8" fmla="*/ 20 w 85"/>
                <a:gd name="T9" fmla="*/ 61 h 156"/>
                <a:gd name="T10" fmla="*/ 85 w 85"/>
                <a:gd name="T11" fmla="*/ 61 h 156"/>
                <a:gd name="T12" fmla="*/ 85 w 85"/>
                <a:gd name="T13" fmla="*/ 81 h 156"/>
                <a:gd name="T14" fmla="*/ 20 w 85"/>
                <a:gd name="T15" fmla="*/ 81 h 156"/>
                <a:gd name="T16" fmla="*/ 20 w 85"/>
                <a:gd name="T17" fmla="*/ 136 h 156"/>
                <a:gd name="T18" fmla="*/ 85 w 85"/>
                <a:gd name="T19" fmla="*/ 136 h 156"/>
                <a:gd name="T20" fmla="*/ 85 w 85"/>
                <a:gd name="T21" fmla="*/ 156 h 156"/>
                <a:gd name="T22" fmla="*/ 0 w 85"/>
                <a:gd name="T23" fmla="*/ 156 h 156"/>
                <a:gd name="T24" fmla="*/ 0 w 85"/>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
                <a:gd name="T40" fmla="*/ 0 h 156"/>
                <a:gd name="T41" fmla="*/ 85 w 85"/>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 h="156">
                  <a:moveTo>
                    <a:pt x="0" y="0"/>
                  </a:moveTo>
                  <a:lnTo>
                    <a:pt x="85" y="0"/>
                  </a:lnTo>
                  <a:lnTo>
                    <a:pt x="85" y="20"/>
                  </a:lnTo>
                  <a:lnTo>
                    <a:pt x="20" y="20"/>
                  </a:lnTo>
                  <a:lnTo>
                    <a:pt x="20" y="61"/>
                  </a:lnTo>
                  <a:lnTo>
                    <a:pt x="85" y="61"/>
                  </a:lnTo>
                  <a:lnTo>
                    <a:pt x="85" y="81"/>
                  </a:lnTo>
                  <a:lnTo>
                    <a:pt x="20" y="81"/>
                  </a:lnTo>
                  <a:lnTo>
                    <a:pt x="20" y="136"/>
                  </a:lnTo>
                  <a:lnTo>
                    <a:pt x="85" y="136"/>
                  </a:lnTo>
                  <a:lnTo>
                    <a:pt x="85" y="156"/>
                  </a:lnTo>
                  <a:lnTo>
                    <a:pt x="0" y="156"/>
                  </a:lnTo>
                  <a:lnTo>
                    <a:pt x="0" y="0"/>
                  </a:lnTo>
                  <a:close/>
                </a:path>
              </a:pathLst>
            </a:custGeom>
            <a:solidFill>
              <a:srgbClr val="000000"/>
            </a:solidFill>
            <a:ln w="0">
              <a:solidFill>
                <a:srgbClr val="000000"/>
              </a:solidFill>
              <a:round/>
              <a:headEnd/>
              <a:tailEnd/>
            </a:ln>
          </p:spPr>
          <p:txBody>
            <a:bodyPr/>
            <a:lstStyle/>
            <a:p>
              <a:endParaRPr lang="en-US" dirty="0"/>
            </a:p>
          </p:txBody>
        </p:sp>
        <p:sp>
          <p:nvSpPr>
            <p:cNvPr id="25" name="Freeform 20"/>
            <p:cNvSpPr>
              <a:spLocks/>
            </p:cNvSpPr>
            <p:nvPr/>
          </p:nvSpPr>
          <p:spPr bwMode="auto">
            <a:xfrm>
              <a:off x="3237" y="1346"/>
              <a:ext cx="240" cy="166"/>
            </a:xfrm>
            <a:custGeom>
              <a:avLst/>
              <a:gdLst>
                <a:gd name="T0" fmla="*/ 120 w 240"/>
                <a:gd name="T1" fmla="*/ 0 h 166"/>
                <a:gd name="T2" fmla="*/ 170 w 240"/>
                <a:gd name="T3" fmla="*/ 116 h 166"/>
                <a:gd name="T4" fmla="*/ 215 w 240"/>
                <a:gd name="T5" fmla="*/ 5 h 166"/>
                <a:gd name="T6" fmla="*/ 240 w 240"/>
                <a:gd name="T7" fmla="*/ 5 h 166"/>
                <a:gd name="T8" fmla="*/ 170 w 240"/>
                <a:gd name="T9" fmla="*/ 166 h 166"/>
                <a:gd name="T10" fmla="*/ 120 w 240"/>
                <a:gd name="T11" fmla="*/ 50 h 166"/>
                <a:gd name="T12" fmla="*/ 70 w 240"/>
                <a:gd name="T13" fmla="*/ 166 h 166"/>
                <a:gd name="T14" fmla="*/ 0 w 240"/>
                <a:gd name="T15" fmla="*/ 5 h 166"/>
                <a:gd name="T16" fmla="*/ 20 w 240"/>
                <a:gd name="T17" fmla="*/ 5 h 166"/>
                <a:gd name="T18" fmla="*/ 70 w 240"/>
                <a:gd name="T19" fmla="*/ 116 h 166"/>
                <a:gd name="T20" fmla="*/ 120 w 240"/>
                <a:gd name="T21" fmla="*/ 0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0"/>
                <a:gd name="T34" fmla="*/ 0 h 166"/>
                <a:gd name="T35" fmla="*/ 240 w 240"/>
                <a:gd name="T36" fmla="*/ 166 h 1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0" h="166">
                  <a:moveTo>
                    <a:pt x="120" y="0"/>
                  </a:moveTo>
                  <a:lnTo>
                    <a:pt x="170" y="116"/>
                  </a:lnTo>
                  <a:lnTo>
                    <a:pt x="215" y="5"/>
                  </a:lnTo>
                  <a:lnTo>
                    <a:pt x="240" y="5"/>
                  </a:lnTo>
                  <a:lnTo>
                    <a:pt x="170" y="166"/>
                  </a:lnTo>
                  <a:lnTo>
                    <a:pt x="120" y="50"/>
                  </a:lnTo>
                  <a:lnTo>
                    <a:pt x="70" y="166"/>
                  </a:lnTo>
                  <a:lnTo>
                    <a:pt x="0" y="5"/>
                  </a:lnTo>
                  <a:lnTo>
                    <a:pt x="20" y="5"/>
                  </a:lnTo>
                  <a:lnTo>
                    <a:pt x="70" y="116"/>
                  </a:lnTo>
                  <a:lnTo>
                    <a:pt x="120" y="0"/>
                  </a:lnTo>
                  <a:close/>
                </a:path>
              </a:pathLst>
            </a:custGeom>
            <a:solidFill>
              <a:srgbClr val="000000"/>
            </a:solidFill>
            <a:ln w="0">
              <a:solidFill>
                <a:srgbClr val="000000"/>
              </a:solidFill>
              <a:round/>
              <a:headEnd/>
              <a:tailEnd/>
            </a:ln>
          </p:spPr>
          <p:txBody>
            <a:bodyPr/>
            <a:lstStyle/>
            <a:p>
              <a:endParaRPr lang="en-US" dirty="0"/>
            </a:p>
          </p:txBody>
        </p:sp>
        <p:sp>
          <p:nvSpPr>
            <p:cNvPr id="26" name="Freeform 19"/>
            <p:cNvSpPr>
              <a:spLocks/>
            </p:cNvSpPr>
            <p:nvPr/>
          </p:nvSpPr>
          <p:spPr bwMode="auto">
            <a:xfrm>
              <a:off x="3597" y="1346"/>
              <a:ext cx="185" cy="166"/>
            </a:xfrm>
            <a:custGeom>
              <a:avLst/>
              <a:gdLst>
                <a:gd name="T0" fmla="*/ 140 w 185"/>
                <a:gd name="T1" fmla="*/ 0 h 166"/>
                <a:gd name="T2" fmla="*/ 185 w 185"/>
                <a:gd name="T3" fmla="*/ 161 h 166"/>
                <a:gd name="T4" fmla="*/ 165 w 185"/>
                <a:gd name="T5" fmla="*/ 161 h 166"/>
                <a:gd name="T6" fmla="*/ 140 w 185"/>
                <a:gd name="T7" fmla="*/ 61 h 166"/>
                <a:gd name="T8" fmla="*/ 95 w 185"/>
                <a:gd name="T9" fmla="*/ 166 h 166"/>
                <a:gd name="T10" fmla="*/ 50 w 185"/>
                <a:gd name="T11" fmla="*/ 61 h 166"/>
                <a:gd name="T12" fmla="*/ 25 w 185"/>
                <a:gd name="T13" fmla="*/ 161 h 166"/>
                <a:gd name="T14" fmla="*/ 0 w 185"/>
                <a:gd name="T15" fmla="*/ 161 h 166"/>
                <a:gd name="T16" fmla="*/ 45 w 185"/>
                <a:gd name="T17" fmla="*/ 0 h 166"/>
                <a:gd name="T18" fmla="*/ 95 w 185"/>
                <a:gd name="T19" fmla="*/ 116 h 166"/>
                <a:gd name="T20" fmla="*/ 140 w 185"/>
                <a:gd name="T21" fmla="*/ 0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5"/>
                <a:gd name="T34" fmla="*/ 0 h 166"/>
                <a:gd name="T35" fmla="*/ 185 w 185"/>
                <a:gd name="T36" fmla="*/ 166 h 1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5" h="166">
                  <a:moveTo>
                    <a:pt x="140" y="0"/>
                  </a:moveTo>
                  <a:lnTo>
                    <a:pt x="185" y="161"/>
                  </a:lnTo>
                  <a:lnTo>
                    <a:pt x="165" y="161"/>
                  </a:lnTo>
                  <a:lnTo>
                    <a:pt x="140" y="61"/>
                  </a:lnTo>
                  <a:lnTo>
                    <a:pt x="95" y="166"/>
                  </a:lnTo>
                  <a:lnTo>
                    <a:pt x="50" y="61"/>
                  </a:lnTo>
                  <a:lnTo>
                    <a:pt x="25" y="161"/>
                  </a:lnTo>
                  <a:lnTo>
                    <a:pt x="0" y="161"/>
                  </a:lnTo>
                  <a:lnTo>
                    <a:pt x="45" y="0"/>
                  </a:lnTo>
                  <a:lnTo>
                    <a:pt x="95" y="116"/>
                  </a:lnTo>
                  <a:lnTo>
                    <a:pt x="140" y="0"/>
                  </a:lnTo>
                  <a:close/>
                </a:path>
              </a:pathLst>
            </a:custGeom>
            <a:solidFill>
              <a:srgbClr val="000000"/>
            </a:solidFill>
            <a:ln w="0">
              <a:solidFill>
                <a:srgbClr val="000000"/>
              </a:solidFill>
              <a:round/>
              <a:headEnd/>
              <a:tailEnd/>
            </a:ln>
          </p:spPr>
          <p:txBody>
            <a:bodyPr/>
            <a:lstStyle/>
            <a:p>
              <a:endParaRPr lang="en-US" dirty="0"/>
            </a:p>
          </p:txBody>
        </p:sp>
        <p:sp>
          <p:nvSpPr>
            <p:cNvPr id="27" name="Freeform 18"/>
            <p:cNvSpPr>
              <a:spLocks/>
            </p:cNvSpPr>
            <p:nvPr/>
          </p:nvSpPr>
          <p:spPr bwMode="auto">
            <a:xfrm>
              <a:off x="3852" y="1351"/>
              <a:ext cx="90" cy="156"/>
            </a:xfrm>
            <a:custGeom>
              <a:avLst/>
              <a:gdLst>
                <a:gd name="T0" fmla="*/ 0 w 90"/>
                <a:gd name="T1" fmla="*/ 0 h 156"/>
                <a:gd name="T2" fmla="*/ 90 w 90"/>
                <a:gd name="T3" fmla="*/ 0 h 156"/>
                <a:gd name="T4" fmla="*/ 90 w 90"/>
                <a:gd name="T5" fmla="*/ 20 h 156"/>
                <a:gd name="T6" fmla="*/ 25 w 90"/>
                <a:gd name="T7" fmla="*/ 20 h 156"/>
                <a:gd name="T8" fmla="*/ 25 w 90"/>
                <a:gd name="T9" fmla="*/ 61 h 156"/>
                <a:gd name="T10" fmla="*/ 90 w 90"/>
                <a:gd name="T11" fmla="*/ 61 h 156"/>
                <a:gd name="T12" fmla="*/ 90 w 90"/>
                <a:gd name="T13" fmla="*/ 81 h 156"/>
                <a:gd name="T14" fmla="*/ 25 w 90"/>
                <a:gd name="T15" fmla="*/ 81 h 156"/>
                <a:gd name="T16" fmla="*/ 25 w 90"/>
                <a:gd name="T17" fmla="*/ 136 h 156"/>
                <a:gd name="T18" fmla="*/ 90 w 90"/>
                <a:gd name="T19" fmla="*/ 136 h 156"/>
                <a:gd name="T20" fmla="*/ 90 w 90"/>
                <a:gd name="T21" fmla="*/ 156 h 156"/>
                <a:gd name="T22" fmla="*/ 0 w 90"/>
                <a:gd name="T23" fmla="*/ 156 h 156"/>
                <a:gd name="T24" fmla="*/ 0 w 90"/>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0"/>
                <a:gd name="T40" fmla="*/ 0 h 156"/>
                <a:gd name="T41" fmla="*/ 90 w 90"/>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0" h="156">
                  <a:moveTo>
                    <a:pt x="0" y="0"/>
                  </a:moveTo>
                  <a:lnTo>
                    <a:pt x="90" y="0"/>
                  </a:lnTo>
                  <a:lnTo>
                    <a:pt x="90" y="20"/>
                  </a:lnTo>
                  <a:lnTo>
                    <a:pt x="25" y="20"/>
                  </a:lnTo>
                  <a:lnTo>
                    <a:pt x="25" y="61"/>
                  </a:lnTo>
                  <a:lnTo>
                    <a:pt x="90" y="61"/>
                  </a:lnTo>
                  <a:lnTo>
                    <a:pt x="90" y="81"/>
                  </a:lnTo>
                  <a:lnTo>
                    <a:pt x="25" y="81"/>
                  </a:lnTo>
                  <a:lnTo>
                    <a:pt x="25" y="136"/>
                  </a:lnTo>
                  <a:lnTo>
                    <a:pt x="90" y="136"/>
                  </a:lnTo>
                  <a:lnTo>
                    <a:pt x="90" y="156"/>
                  </a:lnTo>
                  <a:lnTo>
                    <a:pt x="0" y="156"/>
                  </a:lnTo>
                  <a:lnTo>
                    <a:pt x="0" y="0"/>
                  </a:lnTo>
                  <a:close/>
                </a:path>
              </a:pathLst>
            </a:custGeom>
            <a:solidFill>
              <a:srgbClr val="000000"/>
            </a:solidFill>
            <a:ln w="0">
              <a:solidFill>
                <a:srgbClr val="000000"/>
              </a:solidFill>
              <a:round/>
              <a:headEnd/>
              <a:tailEnd/>
            </a:ln>
          </p:spPr>
          <p:txBody>
            <a:bodyPr/>
            <a:lstStyle/>
            <a:p>
              <a:endParaRPr lang="en-US" dirty="0"/>
            </a:p>
          </p:txBody>
        </p:sp>
        <p:sp>
          <p:nvSpPr>
            <p:cNvPr id="28" name="Freeform 17"/>
            <p:cNvSpPr>
              <a:spLocks/>
            </p:cNvSpPr>
            <p:nvPr/>
          </p:nvSpPr>
          <p:spPr bwMode="auto">
            <a:xfrm>
              <a:off x="4007" y="1351"/>
              <a:ext cx="120" cy="156"/>
            </a:xfrm>
            <a:custGeom>
              <a:avLst/>
              <a:gdLst>
                <a:gd name="T0" fmla="*/ 0 w 120"/>
                <a:gd name="T1" fmla="*/ 0 h 156"/>
                <a:gd name="T2" fmla="*/ 25 w 120"/>
                <a:gd name="T3" fmla="*/ 0 h 156"/>
                <a:gd name="T4" fmla="*/ 60 w 120"/>
                <a:gd name="T5" fmla="*/ 56 h 156"/>
                <a:gd name="T6" fmla="*/ 95 w 120"/>
                <a:gd name="T7" fmla="*/ 0 h 156"/>
                <a:gd name="T8" fmla="*/ 120 w 120"/>
                <a:gd name="T9" fmla="*/ 0 h 156"/>
                <a:gd name="T10" fmla="*/ 70 w 120"/>
                <a:gd name="T11" fmla="*/ 76 h 156"/>
                <a:gd name="T12" fmla="*/ 120 w 120"/>
                <a:gd name="T13" fmla="*/ 156 h 156"/>
                <a:gd name="T14" fmla="*/ 95 w 120"/>
                <a:gd name="T15" fmla="*/ 156 h 156"/>
                <a:gd name="T16" fmla="*/ 60 w 120"/>
                <a:gd name="T17" fmla="*/ 96 h 156"/>
                <a:gd name="T18" fmla="*/ 25 w 120"/>
                <a:gd name="T19" fmla="*/ 156 h 156"/>
                <a:gd name="T20" fmla="*/ 0 w 120"/>
                <a:gd name="T21" fmla="*/ 156 h 156"/>
                <a:gd name="T22" fmla="*/ 50 w 120"/>
                <a:gd name="T23" fmla="*/ 76 h 156"/>
                <a:gd name="T24" fmla="*/ 0 w 120"/>
                <a:gd name="T25" fmla="*/ 0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0"/>
                <a:gd name="T40" fmla="*/ 0 h 156"/>
                <a:gd name="T41" fmla="*/ 120 w 120"/>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0" h="156">
                  <a:moveTo>
                    <a:pt x="0" y="0"/>
                  </a:moveTo>
                  <a:lnTo>
                    <a:pt x="25" y="0"/>
                  </a:lnTo>
                  <a:lnTo>
                    <a:pt x="60" y="56"/>
                  </a:lnTo>
                  <a:lnTo>
                    <a:pt x="95" y="0"/>
                  </a:lnTo>
                  <a:lnTo>
                    <a:pt x="120" y="0"/>
                  </a:lnTo>
                  <a:lnTo>
                    <a:pt x="70" y="76"/>
                  </a:lnTo>
                  <a:lnTo>
                    <a:pt x="120" y="156"/>
                  </a:lnTo>
                  <a:lnTo>
                    <a:pt x="95" y="156"/>
                  </a:lnTo>
                  <a:lnTo>
                    <a:pt x="60" y="96"/>
                  </a:lnTo>
                  <a:lnTo>
                    <a:pt x="25" y="156"/>
                  </a:lnTo>
                  <a:lnTo>
                    <a:pt x="0" y="156"/>
                  </a:lnTo>
                  <a:lnTo>
                    <a:pt x="50" y="76"/>
                  </a:lnTo>
                  <a:lnTo>
                    <a:pt x="0" y="0"/>
                  </a:lnTo>
                  <a:close/>
                </a:path>
              </a:pathLst>
            </a:custGeom>
            <a:solidFill>
              <a:srgbClr val="000000"/>
            </a:solidFill>
            <a:ln w="0">
              <a:solidFill>
                <a:srgbClr val="000000"/>
              </a:solidFill>
              <a:round/>
              <a:headEnd/>
              <a:tailEnd/>
            </a:ln>
          </p:spPr>
          <p:txBody>
            <a:bodyPr/>
            <a:lstStyle/>
            <a:p>
              <a:endParaRPr lang="en-US" dirty="0"/>
            </a:p>
          </p:txBody>
        </p:sp>
        <p:sp>
          <p:nvSpPr>
            <p:cNvPr id="29" name="Rectangle 16"/>
            <p:cNvSpPr>
              <a:spLocks noChangeArrowheads="1"/>
            </p:cNvSpPr>
            <p:nvPr/>
          </p:nvSpPr>
          <p:spPr bwMode="auto">
            <a:xfrm>
              <a:off x="4202" y="1351"/>
              <a:ext cx="20" cy="156"/>
            </a:xfrm>
            <a:prstGeom prst="rect">
              <a:avLst/>
            </a:prstGeom>
            <a:solidFill>
              <a:srgbClr val="000000"/>
            </a:solidFill>
            <a:ln w="0">
              <a:solidFill>
                <a:srgbClr val="000000"/>
              </a:solidFill>
              <a:miter lim="800000"/>
              <a:headEnd/>
              <a:tailEnd/>
            </a:ln>
          </p:spPr>
          <p:txBody>
            <a:bodyPr/>
            <a:lstStyle/>
            <a:p>
              <a:endParaRPr lang="en-US" dirty="0">
                <a:latin typeface="Century" pitchFamily="18" charset="0"/>
              </a:endParaRPr>
            </a:p>
          </p:txBody>
        </p:sp>
        <p:sp>
          <p:nvSpPr>
            <p:cNvPr id="30" name="Freeform 15"/>
            <p:cNvSpPr>
              <a:spLocks/>
            </p:cNvSpPr>
            <p:nvPr/>
          </p:nvSpPr>
          <p:spPr bwMode="auto">
            <a:xfrm>
              <a:off x="4302" y="1346"/>
              <a:ext cx="130" cy="166"/>
            </a:xfrm>
            <a:custGeom>
              <a:avLst/>
              <a:gdLst>
                <a:gd name="T0" fmla="*/ 130 w 130"/>
                <a:gd name="T1" fmla="*/ 10 h 166"/>
                <a:gd name="T2" fmla="*/ 130 w 130"/>
                <a:gd name="T3" fmla="*/ 35 h 166"/>
                <a:gd name="T4" fmla="*/ 110 w 130"/>
                <a:gd name="T5" fmla="*/ 25 h 166"/>
                <a:gd name="T6" fmla="*/ 85 w 130"/>
                <a:gd name="T7" fmla="*/ 20 h 166"/>
                <a:gd name="T8" fmla="*/ 70 w 130"/>
                <a:gd name="T9" fmla="*/ 25 h 166"/>
                <a:gd name="T10" fmla="*/ 55 w 130"/>
                <a:gd name="T11" fmla="*/ 30 h 166"/>
                <a:gd name="T12" fmla="*/ 40 w 130"/>
                <a:gd name="T13" fmla="*/ 40 h 166"/>
                <a:gd name="T14" fmla="*/ 30 w 130"/>
                <a:gd name="T15" fmla="*/ 50 h 166"/>
                <a:gd name="T16" fmla="*/ 20 w 130"/>
                <a:gd name="T17" fmla="*/ 66 h 166"/>
                <a:gd name="T18" fmla="*/ 20 w 130"/>
                <a:gd name="T19" fmla="*/ 81 h 166"/>
                <a:gd name="T20" fmla="*/ 25 w 130"/>
                <a:gd name="T21" fmla="*/ 101 h 166"/>
                <a:gd name="T22" fmla="*/ 30 w 130"/>
                <a:gd name="T23" fmla="*/ 116 h 166"/>
                <a:gd name="T24" fmla="*/ 40 w 130"/>
                <a:gd name="T25" fmla="*/ 126 h 166"/>
                <a:gd name="T26" fmla="*/ 55 w 130"/>
                <a:gd name="T27" fmla="*/ 136 h 166"/>
                <a:gd name="T28" fmla="*/ 70 w 130"/>
                <a:gd name="T29" fmla="*/ 141 h 166"/>
                <a:gd name="T30" fmla="*/ 90 w 130"/>
                <a:gd name="T31" fmla="*/ 146 h 166"/>
                <a:gd name="T32" fmla="*/ 110 w 130"/>
                <a:gd name="T33" fmla="*/ 141 h 166"/>
                <a:gd name="T34" fmla="*/ 130 w 130"/>
                <a:gd name="T35" fmla="*/ 131 h 166"/>
                <a:gd name="T36" fmla="*/ 130 w 130"/>
                <a:gd name="T37" fmla="*/ 156 h 166"/>
                <a:gd name="T38" fmla="*/ 110 w 130"/>
                <a:gd name="T39" fmla="*/ 166 h 166"/>
                <a:gd name="T40" fmla="*/ 85 w 130"/>
                <a:gd name="T41" fmla="*/ 166 h 166"/>
                <a:gd name="T42" fmla="*/ 65 w 130"/>
                <a:gd name="T43" fmla="*/ 166 h 166"/>
                <a:gd name="T44" fmla="*/ 40 w 130"/>
                <a:gd name="T45" fmla="*/ 156 h 166"/>
                <a:gd name="T46" fmla="*/ 25 w 130"/>
                <a:gd name="T47" fmla="*/ 141 h 166"/>
                <a:gd name="T48" fmla="*/ 10 w 130"/>
                <a:gd name="T49" fmla="*/ 126 h 166"/>
                <a:gd name="T50" fmla="*/ 0 w 130"/>
                <a:gd name="T51" fmla="*/ 106 h 166"/>
                <a:gd name="T52" fmla="*/ 0 w 130"/>
                <a:gd name="T53" fmla="*/ 81 h 166"/>
                <a:gd name="T54" fmla="*/ 0 w 130"/>
                <a:gd name="T55" fmla="*/ 61 h 166"/>
                <a:gd name="T56" fmla="*/ 10 w 130"/>
                <a:gd name="T57" fmla="*/ 40 h 166"/>
                <a:gd name="T58" fmla="*/ 25 w 130"/>
                <a:gd name="T59" fmla="*/ 25 h 166"/>
                <a:gd name="T60" fmla="*/ 40 w 130"/>
                <a:gd name="T61" fmla="*/ 10 h 166"/>
                <a:gd name="T62" fmla="*/ 60 w 130"/>
                <a:gd name="T63" fmla="*/ 0 h 166"/>
                <a:gd name="T64" fmla="*/ 85 w 130"/>
                <a:gd name="T65" fmla="*/ 0 h 166"/>
                <a:gd name="T66" fmla="*/ 110 w 130"/>
                <a:gd name="T67" fmla="*/ 0 h 166"/>
                <a:gd name="T68" fmla="*/ 130 w 130"/>
                <a:gd name="T69" fmla="*/ 10 h 1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0"/>
                <a:gd name="T106" fmla="*/ 0 h 166"/>
                <a:gd name="T107" fmla="*/ 130 w 130"/>
                <a:gd name="T108" fmla="*/ 166 h 1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0" h="166">
                  <a:moveTo>
                    <a:pt x="130" y="10"/>
                  </a:moveTo>
                  <a:lnTo>
                    <a:pt x="130" y="35"/>
                  </a:lnTo>
                  <a:lnTo>
                    <a:pt x="110" y="25"/>
                  </a:lnTo>
                  <a:lnTo>
                    <a:pt x="85" y="20"/>
                  </a:lnTo>
                  <a:lnTo>
                    <a:pt x="70" y="25"/>
                  </a:lnTo>
                  <a:lnTo>
                    <a:pt x="55" y="30"/>
                  </a:lnTo>
                  <a:lnTo>
                    <a:pt x="40" y="40"/>
                  </a:lnTo>
                  <a:lnTo>
                    <a:pt x="30" y="50"/>
                  </a:lnTo>
                  <a:lnTo>
                    <a:pt x="20" y="66"/>
                  </a:lnTo>
                  <a:lnTo>
                    <a:pt x="20" y="81"/>
                  </a:lnTo>
                  <a:lnTo>
                    <a:pt x="25" y="101"/>
                  </a:lnTo>
                  <a:lnTo>
                    <a:pt x="30" y="116"/>
                  </a:lnTo>
                  <a:lnTo>
                    <a:pt x="40" y="126"/>
                  </a:lnTo>
                  <a:lnTo>
                    <a:pt x="55" y="136"/>
                  </a:lnTo>
                  <a:lnTo>
                    <a:pt x="70" y="141"/>
                  </a:lnTo>
                  <a:lnTo>
                    <a:pt x="90" y="146"/>
                  </a:lnTo>
                  <a:lnTo>
                    <a:pt x="110" y="141"/>
                  </a:lnTo>
                  <a:lnTo>
                    <a:pt x="130" y="131"/>
                  </a:lnTo>
                  <a:lnTo>
                    <a:pt x="130" y="156"/>
                  </a:lnTo>
                  <a:lnTo>
                    <a:pt x="110" y="166"/>
                  </a:lnTo>
                  <a:lnTo>
                    <a:pt x="85" y="166"/>
                  </a:lnTo>
                  <a:lnTo>
                    <a:pt x="65" y="166"/>
                  </a:lnTo>
                  <a:lnTo>
                    <a:pt x="40" y="156"/>
                  </a:lnTo>
                  <a:lnTo>
                    <a:pt x="25" y="141"/>
                  </a:lnTo>
                  <a:lnTo>
                    <a:pt x="10" y="126"/>
                  </a:lnTo>
                  <a:lnTo>
                    <a:pt x="0" y="106"/>
                  </a:lnTo>
                  <a:lnTo>
                    <a:pt x="0" y="81"/>
                  </a:lnTo>
                  <a:lnTo>
                    <a:pt x="0" y="61"/>
                  </a:lnTo>
                  <a:lnTo>
                    <a:pt x="10" y="40"/>
                  </a:lnTo>
                  <a:lnTo>
                    <a:pt x="25" y="25"/>
                  </a:lnTo>
                  <a:lnTo>
                    <a:pt x="40" y="10"/>
                  </a:lnTo>
                  <a:lnTo>
                    <a:pt x="60" y="0"/>
                  </a:lnTo>
                  <a:lnTo>
                    <a:pt x="85" y="0"/>
                  </a:lnTo>
                  <a:lnTo>
                    <a:pt x="110" y="0"/>
                  </a:lnTo>
                  <a:lnTo>
                    <a:pt x="130" y="10"/>
                  </a:lnTo>
                  <a:close/>
                </a:path>
              </a:pathLst>
            </a:custGeom>
            <a:solidFill>
              <a:srgbClr val="000000"/>
            </a:solidFill>
            <a:ln w="0">
              <a:solidFill>
                <a:srgbClr val="000000"/>
              </a:solidFill>
              <a:round/>
              <a:headEnd/>
              <a:tailEnd/>
            </a:ln>
          </p:spPr>
          <p:txBody>
            <a:bodyPr/>
            <a:lstStyle/>
            <a:p>
              <a:endParaRPr lang="en-US" dirty="0"/>
            </a:p>
          </p:txBody>
        </p:sp>
        <p:sp>
          <p:nvSpPr>
            <p:cNvPr id="31" name="Freeform 14"/>
            <p:cNvSpPr>
              <a:spLocks noEditPoints="1"/>
            </p:cNvSpPr>
            <p:nvPr/>
          </p:nvSpPr>
          <p:spPr bwMode="auto">
            <a:xfrm>
              <a:off x="4503" y="1346"/>
              <a:ext cx="170" cy="166"/>
            </a:xfrm>
            <a:custGeom>
              <a:avLst/>
              <a:gdLst>
                <a:gd name="T0" fmla="*/ 0 w 170"/>
                <a:gd name="T1" fmla="*/ 81 h 166"/>
                <a:gd name="T2" fmla="*/ 0 w 170"/>
                <a:gd name="T3" fmla="*/ 61 h 166"/>
                <a:gd name="T4" fmla="*/ 10 w 170"/>
                <a:gd name="T5" fmla="*/ 40 h 166"/>
                <a:gd name="T6" fmla="*/ 25 w 170"/>
                <a:gd name="T7" fmla="*/ 25 h 166"/>
                <a:gd name="T8" fmla="*/ 45 w 170"/>
                <a:gd name="T9" fmla="*/ 10 h 166"/>
                <a:gd name="T10" fmla="*/ 65 w 170"/>
                <a:gd name="T11" fmla="*/ 0 h 166"/>
                <a:gd name="T12" fmla="*/ 85 w 170"/>
                <a:gd name="T13" fmla="*/ 0 h 166"/>
                <a:gd name="T14" fmla="*/ 110 w 170"/>
                <a:gd name="T15" fmla="*/ 0 h 166"/>
                <a:gd name="T16" fmla="*/ 130 w 170"/>
                <a:gd name="T17" fmla="*/ 10 h 166"/>
                <a:gd name="T18" fmla="*/ 145 w 170"/>
                <a:gd name="T19" fmla="*/ 25 h 166"/>
                <a:gd name="T20" fmla="*/ 160 w 170"/>
                <a:gd name="T21" fmla="*/ 40 h 166"/>
                <a:gd name="T22" fmla="*/ 170 w 170"/>
                <a:gd name="T23" fmla="*/ 61 h 166"/>
                <a:gd name="T24" fmla="*/ 170 w 170"/>
                <a:gd name="T25" fmla="*/ 81 h 166"/>
                <a:gd name="T26" fmla="*/ 170 w 170"/>
                <a:gd name="T27" fmla="*/ 106 h 166"/>
                <a:gd name="T28" fmla="*/ 160 w 170"/>
                <a:gd name="T29" fmla="*/ 126 h 166"/>
                <a:gd name="T30" fmla="*/ 145 w 170"/>
                <a:gd name="T31" fmla="*/ 141 h 166"/>
                <a:gd name="T32" fmla="*/ 130 w 170"/>
                <a:gd name="T33" fmla="*/ 156 h 166"/>
                <a:gd name="T34" fmla="*/ 110 w 170"/>
                <a:gd name="T35" fmla="*/ 166 h 166"/>
                <a:gd name="T36" fmla="*/ 85 w 170"/>
                <a:gd name="T37" fmla="*/ 166 h 166"/>
                <a:gd name="T38" fmla="*/ 65 w 170"/>
                <a:gd name="T39" fmla="*/ 166 h 166"/>
                <a:gd name="T40" fmla="*/ 40 w 170"/>
                <a:gd name="T41" fmla="*/ 156 h 166"/>
                <a:gd name="T42" fmla="*/ 25 w 170"/>
                <a:gd name="T43" fmla="*/ 141 h 166"/>
                <a:gd name="T44" fmla="*/ 10 w 170"/>
                <a:gd name="T45" fmla="*/ 126 h 166"/>
                <a:gd name="T46" fmla="*/ 0 w 170"/>
                <a:gd name="T47" fmla="*/ 106 h 166"/>
                <a:gd name="T48" fmla="*/ 0 w 170"/>
                <a:gd name="T49" fmla="*/ 81 h 166"/>
                <a:gd name="T50" fmla="*/ 150 w 170"/>
                <a:gd name="T51" fmla="*/ 86 h 166"/>
                <a:gd name="T52" fmla="*/ 145 w 170"/>
                <a:gd name="T53" fmla="*/ 66 h 166"/>
                <a:gd name="T54" fmla="*/ 140 w 170"/>
                <a:gd name="T55" fmla="*/ 50 h 166"/>
                <a:gd name="T56" fmla="*/ 130 w 170"/>
                <a:gd name="T57" fmla="*/ 40 h 166"/>
                <a:gd name="T58" fmla="*/ 115 w 170"/>
                <a:gd name="T59" fmla="*/ 30 h 166"/>
                <a:gd name="T60" fmla="*/ 100 w 170"/>
                <a:gd name="T61" fmla="*/ 25 h 166"/>
                <a:gd name="T62" fmla="*/ 85 w 170"/>
                <a:gd name="T63" fmla="*/ 20 h 166"/>
                <a:gd name="T64" fmla="*/ 70 w 170"/>
                <a:gd name="T65" fmla="*/ 25 h 166"/>
                <a:gd name="T66" fmla="*/ 55 w 170"/>
                <a:gd name="T67" fmla="*/ 30 h 166"/>
                <a:gd name="T68" fmla="*/ 40 w 170"/>
                <a:gd name="T69" fmla="*/ 40 h 166"/>
                <a:gd name="T70" fmla="*/ 30 w 170"/>
                <a:gd name="T71" fmla="*/ 50 h 166"/>
                <a:gd name="T72" fmla="*/ 25 w 170"/>
                <a:gd name="T73" fmla="*/ 66 h 166"/>
                <a:gd name="T74" fmla="*/ 20 w 170"/>
                <a:gd name="T75" fmla="*/ 86 h 166"/>
                <a:gd name="T76" fmla="*/ 25 w 170"/>
                <a:gd name="T77" fmla="*/ 101 h 166"/>
                <a:gd name="T78" fmla="*/ 30 w 170"/>
                <a:gd name="T79" fmla="*/ 116 h 166"/>
                <a:gd name="T80" fmla="*/ 40 w 170"/>
                <a:gd name="T81" fmla="*/ 126 h 166"/>
                <a:gd name="T82" fmla="*/ 55 w 170"/>
                <a:gd name="T83" fmla="*/ 136 h 166"/>
                <a:gd name="T84" fmla="*/ 70 w 170"/>
                <a:gd name="T85" fmla="*/ 141 h 166"/>
                <a:gd name="T86" fmla="*/ 85 w 170"/>
                <a:gd name="T87" fmla="*/ 146 h 166"/>
                <a:gd name="T88" fmla="*/ 105 w 170"/>
                <a:gd name="T89" fmla="*/ 141 h 166"/>
                <a:gd name="T90" fmla="*/ 120 w 170"/>
                <a:gd name="T91" fmla="*/ 136 h 166"/>
                <a:gd name="T92" fmla="*/ 130 w 170"/>
                <a:gd name="T93" fmla="*/ 126 h 166"/>
                <a:gd name="T94" fmla="*/ 140 w 170"/>
                <a:gd name="T95" fmla="*/ 116 h 166"/>
                <a:gd name="T96" fmla="*/ 145 w 170"/>
                <a:gd name="T97" fmla="*/ 101 h 166"/>
                <a:gd name="T98" fmla="*/ 150 w 170"/>
                <a:gd name="T99" fmla="*/ 86 h 16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0"/>
                <a:gd name="T151" fmla="*/ 0 h 166"/>
                <a:gd name="T152" fmla="*/ 170 w 170"/>
                <a:gd name="T153" fmla="*/ 166 h 16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0" h="166">
                  <a:moveTo>
                    <a:pt x="0" y="81"/>
                  </a:moveTo>
                  <a:lnTo>
                    <a:pt x="0" y="61"/>
                  </a:lnTo>
                  <a:lnTo>
                    <a:pt x="10" y="40"/>
                  </a:lnTo>
                  <a:lnTo>
                    <a:pt x="25" y="25"/>
                  </a:lnTo>
                  <a:lnTo>
                    <a:pt x="45" y="10"/>
                  </a:lnTo>
                  <a:lnTo>
                    <a:pt x="65" y="0"/>
                  </a:lnTo>
                  <a:lnTo>
                    <a:pt x="85" y="0"/>
                  </a:lnTo>
                  <a:lnTo>
                    <a:pt x="110" y="0"/>
                  </a:lnTo>
                  <a:lnTo>
                    <a:pt x="130" y="10"/>
                  </a:lnTo>
                  <a:lnTo>
                    <a:pt x="145" y="25"/>
                  </a:lnTo>
                  <a:lnTo>
                    <a:pt x="160" y="40"/>
                  </a:lnTo>
                  <a:lnTo>
                    <a:pt x="170" y="61"/>
                  </a:lnTo>
                  <a:lnTo>
                    <a:pt x="170" y="81"/>
                  </a:lnTo>
                  <a:lnTo>
                    <a:pt x="170" y="106"/>
                  </a:lnTo>
                  <a:lnTo>
                    <a:pt x="160" y="126"/>
                  </a:lnTo>
                  <a:lnTo>
                    <a:pt x="145" y="141"/>
                  </a:lnTo>
                  <a:lnTo>
                    <a:pt x="130" y="156"/>
                  </a:lnTo>
                  <a:lnTo>
                    <a:pt x="110" y="166"/>
                  </a:lnTo>
                  <a:lnTo>
                    <a:pt x="85" y="166"/>
                  </a:lnTo>
                  <a:lnTo>
                    <a:pt x="65" y="166"/>
                  </a:lnTo>
                  <a:lnTo>
                    <a:pt x="40" y="156"/>
                  </a:lnTo>
                  <a:lnTo>
                    <a:pt x="25" y="141"/>
                  </a:lnTo>
                  <a:lnTo>
                    <a:pt x="10" y="126"/>
                  </a:lnTo>
                  <a:lnTo>
                    <a:pt x="0" y="106"/>
                  </a:lnTo>
                  <a:lnTo>
                    <a:pt x="0" y="81"/>
                  </a:lnTo>
                  <a:close/>
                  <a:moveTo>
                    <a:pt x="150" y="86"/>
                  </a:moveTo>
                  <a:lnTo>
                    <a:pt x="145" y="66"/>
                  </a:lnTo>
                  <a:lnTo>
                    <a:pt x="140" y="50"/>
                  </a:lnTo>
                  <a:lnTo>
                    <a:pt x="130" y="40"/>
                  </a:lnTo>
                  <a:lnTo>
                    <a:pt x="115" y="30"/>
                  </a:lnTo>
                  <a:lnTo>
                    <a:pt x="100" y="25"/>
                  </a:lnTo>
                  <a:lnTo>
                    <a:pt x="85" y="20"/>
                  </a:lnTo>
                  <a:lnTo>
                    <a:pt x="70" y="25"/>
                  </a:lnTo>
                  <a:lnTo>
                    <a:pt x="55" y="30"/>
                  </a:lnTo>
                  <a:lnTo>
                    <a:pt x="40" y="40"/>
                  </a:lnTo>
                  <a:lnTo>
                    <a:pt x="30" y="50"/>
                  </a:lnTo>
                  <a:lnTo>
                    <a:pt x="25" y="66"/>
                  </a:lnTo>
                  <a:lnTo>
                    <a:pt x="20" y="86"/>
                  </a:lnTo>
                  <a:lnTo>
                    <a:pt x="25" y="101"/>
                  </a:lnTo>
                  <a:lnTo>
                    <a:pt x="30" y="116"/>
                  </a:lnTo>
                  <a:lnTo>
                    <a:pt x="40" y="126"/>
                  </a:lnTo>
                  <a:lnTo>
                    <a:pt x="55" y="136"/>
                  </a:lnTo>
                  <a:lnTo>
                    <a:pt x="70" y="141"/>
                  </a:lnTo>
                  <a:lnTo>
                    <a:pt x="85" y="146"/>
                  </a:lnTo>
                  <a:lnTo>
                    <a:pt x="105" y="141"/>
                  </a:lnTo>
                  <a:lnTo>
                    <a:pt x="120" y="136"/>
                  </a:lnTo>
                  <a:lnTo>
                    <a:pt x="130" y="126"/>
                  </a:lnTo>
                  <a:lnTo>
                    <a:pt x="140" y="116"/>
                  </a:lnTo>
                  <a:lnTo>
                    <a:pt x="145" y="101"/>
                  </a:lnTo>
                  <a:lnTo>
                    <a:pt x="150" y="86"/>
                  </a:lnTo>
                  <a:close/>
                </a:path>
              </a:pathLst>
            </a:custGeom>
            <a:solidFill>
              <a:srgbClr val="000000"/>
            </a:solidFill>
            <a:ln w="0">
              <a:solidFill>
                <a:srgbClr val="000000"/>
              </a:solidFill>
              <a:round/>
              <a:headEnd/>
              <a:tailEnd/>
            </a:ln>
          </p:spPr>
          <p:txBody>
            <a:bodyPr/>
            <a:lstStyle/>
            <a:p>
              <a:endParaRPr lang="en-US" dirty="0"/>
            </a:p>
          </p:txBody>
        </p:sp>
        <p:sp>
          <p:nvSpPr>
            <p:cNvPr id="32" name="Line 13"/>
            <p:cNvSpPr>
              <a:spLocks noChangeShapeType="1"/>
            </p:cNvSpPr>
            <p:nvPr/>
          </p:nvSpPr>
          <p:spPr bwMode="auto">
            <a:xfrm flipH="1">
              <a:off x="30" y="1642"/>
              <a:ext cx="4643" cy="0"/>
            </a:xfrm>
            <a:prstGeom prst="line">
              <a:avLst/>
            </a:prstGeom>
            <a:noFill/>
            <a:ln w="6350">
              <a:solidFill>
                <a:srgbClr val="000000"/>
              </a:solidFill>
              <a:round/>
              <a:headEnd/>
              <a:tailEnd/>
            </a:ln>
          </p:spPr>
          <p:txBody>
            <a:bodyPr/>
            <a:lstStyle/>
            <a:p>
              <a:endParaRPr lang="en-US" dirty="0"/>
            </a:p>
          </p:txBody>
        </p:sp>
        <p:sp>
          <p:nvSpPr>
            <p:cNvPr id="33" name="Freeform 12"/>
            <p:cNvSpPr>
              <a:spLocks/>
            </p:cNvSpPr>
            <p:nvPr/>
          </p:nvSpPr>
          <p:spPr bwMode="auto">
            <a:xfrm>
              <a:off x="1021" y="400"/>
              <a:ext cx="425" cy="661"/>
            </a:xfrm>
            <a:custGeom>
              <a:avLst/>
              <a:gdLst>
                <a:gd name="T0" fmla="*/ 425 w 425"/>
                <a:gd name="T1" fmla="*/ 661 h 661"/>
                <a:gd name="T2" fmla="*/ 410 w 425"/>
                <a:gd name="T3" fmla="*/ 661 h 661"/>
                <a:gd name="T4" fmla="*/ 380 w 425"/>
                <a:gd name="T5" fmla="*/ 651 h 661"/>
                <a:gd name="T6" fmla="*/ 335 w 425"/>
                <a:gd name="T7" fmla="*/ 636 h 661"/>
                <a:gd name="T8" fmla="*/ 280 w 425"/>
                <a:gd name="T9" fmla="*/ 616 h 661"/>
                <a:gd name="T10" fmla="*/ 225 w 425"/>
                <a:gd name="T11" fmla="*/ 601 h 661"/>
                <a:gd name="T12" fmla="*/ 170 w 425"/>
                <a:gd name="T13" fmla="*/ 591 h 661"/>
                <a:gd name="T14" fmla="*/ 120 w 425"/>
                <a:gd name="T15" fmla="*/ 581 h 661"/>
                <a:gd name="T16" fmla="*/ 85 w 425"/>
                <a:gd name="T17" fmla="*/ 581 h 661"/>
                <a:gd name="T18" fmla="*/ 40 w 425"/>
                <a:gd name="T19" fmla="*/ 586 h 661"/>
                <a:gd name="T20" fmla="*/ 15 w 425"/>
                <a:gd name="T21" fmla="*/ 591 h 661"/>
                <a:gd name="T22" fmla="*/ 0 w 425"/>
                <a:gd name="T23" fmla="*/ 596 h 661"/>
                <a:gd name="T24" fmla="*/ 0 w 425"/>
                <a:gd name="T25" fmla="*/ 596 h 661"/>
                <a:gd name="T26" fmla="*/ 5 w 425"/>
                <a:gd name="T27" fmla="*/ 0 h 661"/>
                <a:gd name="T28" fmla="*/ 400 w 425"/>
                <a:gd name="T29" fmla="*/ 156 h 661"/>
                <a:gd name="T30" fmla="*/ 425 w 425"/>
                <a:gd name="T31" fmla="*/ 661 h 6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5"/>
                <a:gd name="T49" fmla="*/ 0 h 661"/>
                <a:gd name="T50" fmla="*/ 425 w 425"/>
                <a:gd name="T51" fmla="*/ 661 h 6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5" h="661">
                  <a:moveTo>
                    <a:pt x="425" y="661"/>
                  </a:moveTo>
                  <a:lnTo>
                    <a:pt x="410" y="661"/>
                  </a:lnTo>
                  <a:lnTo>
                    <a:pt x="380" y="651"/>
                  </a:lnTo>
                  <a:lnTo>
                    <a:pt x="335" y="636"/>
                  </a:lnTo>
                  <a:lnTo>
                    <a:pt x="280" y="616"/>
                  </a:lnTo>
                  <a:lnTo>
                    <a:pt x="225" y="601"/>
                  </a:lnTo>
                  <a:lnTo>
                    <a:pt x="170" y="591"/>
                  </a:lnTo>
                  <a:lnTo>
                    <a:pt x="120" y="581"/>
                  </a:lnTo>
                  <a:lnTo>
                    <a:pt x="85" y="581"/>
                  </a:lnTo>
                  <a:lnTo>
                    <a:pt x="40" y="586"/>
                  </a:lnTo>
                  <a:lnTo>
                    <a:pt x="15" y="591"/>
                  </a:lnTo>
                  <a:lnTo>
                    <a:pt x="0" y="596"/>
                  </a:lnTo>
                  <a:lnTo>
                    <a:pt x="5" y="0"/>
                  </a:lnTo>
                  <a:lnTo>
                    <a:pt x="400" y="156"/>
                  </a:lnTo>
                  <a:lnTo>
                    <a:pt x="425" y="661"/>
                  </a:lnTo>
                  <a:close/>
                </a:path>
              </a:pathLst>
            </a:custGeom>
            <a:solidFill>
              <a:srgbClr val="FFFFFF"/>
            </a:solidFill>
            <a:ln w="0">
              <a:solidFill>
                <a:srgbClr val="FFFFFF"/>
              </a:solidFill>
              <a:round/>
              <a:headEnd/>
              <a:tailEnd/>
            </a:ln>
          </p:spPr>
          <p:txBody>
            <a:bodyPr/>
            <a:lstStyle/>
            <a:p>
              <a:endParaRPr lang="en-US" dirty="0"/>
            </a:p>
          </p:txBody>
        </p:sp>
        <p:sp>
          <p:nvSpPr>
            <p:cNvPr id="34" name="Freeform 11"/>
            <p:cNvSpPr>
              <a:spLocks/>
            </p:cNvSpPr>
            <p:nvPr/>
          </p:nvSpPr>
          <p:spPr bwMode="auto">
            <a:xfrm>
              <a:off x="0" y="5"/>
              <a:ext cx="1876" cy="1196"/>
            </a:xfrm>
            <a:custGeom>
              <a:avLst/>
              <a:gdLst>
                <a:gd name="T0" fmla="*/ 1751 w 1876"/>
                <a:gd name="T1" fmla="*/ 476 h 1196"/>
                <a:gd name="T2" fmla="*/ 1816 w 1876"/>
                <a:gd name="T3" fmla="*/ 606 h 1196"/>
                <a:gd name="T4" fmla="*/ 1856 w 1876"/>
                <a:gd name="T5" fmla="*/ 746 h 1196"/>
                <a:gd name="T6" fmla="*/ 1876 w 1876"/>
                <a:gd name="T7" fmla="*/ 896 h 1196"/>
                <a:gd name="T8" fmla="*/ 1871 w 1876"/>
                <a:gd name="T9" fmla="*/ 1046 h 1196"/>
                <a:gd name="T10" fmla="*/ 1851 w 1876"/>
                <a:gd name="T11" fmla="*/ 1196 h 1196"/>
                <a:gd name="T12" fmla="*/ 1446 w 1876"/>
                <a:gd name="T13" fmla="*/ 1056 h 1196"/>
                <a:gd name="T14" fmla="*/ 1436 w 1876"/>
                <a:gd name="T15" fmla="*/ 896 h 1196"/>
                <a:gd name="T16" fmla="*/ 1426 w 1876"/>
                <a:gd name="T17" fmla="*/ 736 h 1196"/>
                <a:gd name="T18" fmla="*/ 1411 w 1876"/>
                <a:gd name="T19" fmla="*/ 576 h 1196"/>
                <a:gd name="T20" fmla="*/ 1326 w 1876"/>
                <a:gd name="T21" fmla="*/ 536 h 1196"/>
                <a:gd name="T22" fmla="*/ 1236 w 1876"/>
                <a:gd name="T23" fmla="*/ 496 h 1196"/>
                <a:gd name="T24" fmla="*/ 1156 w 1876"/>
                <a:gd name="T25" fmla="*/ 460 h 1196"/>
                <a:gd name="T26" fmla="*/ 1076 w 1876"/>
                <a:gd name="T27" fmla="*/ 435 h 1196"/>
                <a:gd name="T28" fmla="*/ 1011 w 1876"/>
                <a:gd name="T29" fmla="*/ 425 h 1196"/>
                <a:gd name="T30" fmla="*/ 951 w 1876"/>
                <a:gd name="T31" fmla="*/ 435 h 1196"/>
                <a:gd name="T32" fmla="*/ 575 w 1876"/>
                <a:gd name="T33" fmla="*/ 496 h 1196"/>
                <a:gd name="T34" fmla="*/ 560 w 1876"/>
                <a:gd name="T35" fmla="*/ 636 h 1196"/>
                <a:gd name="T36" fmla="*/ 555 w 1876"/>
                <a:gd name="T37" fmla="*/ 781 h 1196"/>
                <a:gd name="T38" fmla="*/ 380 w 1876"/>
                <a:gd name="T39" fmla="*/ 731 h 1196"/>
                <a:gd name="T40" fmla="*/ 375 w 1876"/>
                <a:gd name="T41" fmla="*/ 891 h 1196"/>
                <a:gd name="T42" fmla="*/ 0 w 1876"/>
                <a:gd name="T43" fmla="*/ 786 h 1196"/>
                <a:gd name="T44" fmla="*/ 30 w 1876"/>
                <a:gd name="T45" fmla="*/ 636 h 1196"/>
                <a:gd name="T46" fmla="*/ 95 w 1876"/>
                <a:gd name="T47" fmla="*/ 491 h 1196"/>
                <a:gd name="T48" fmla="*/ 185 w 1876"/>
                <a:gd name="T49" fmla="*/ 355 h 1196"/>
                <a:gd name="T50" fmla="*/ 295 w 1876"/>
                <a:gd name="T51" fmla="*/ 235 h 1196"/>
                <a:gd name="T52" fmla="*/ 425 w 1876"/>
                <a:gd name="T53" fmla="*/ 135 h 1196"/>
                <a:gd name="T54" fmla="*/ 545 w 1876"/>
                <a:gd name="T55" fmla="*/ 70 h 1196"/>
                <a:gd name="T56" fmla="*/ 675 w 1876"/>
                <a:gd name="T57" fmla="*/ 30 h 1196"/>
                <a:gd name="T58" fmla="*/ 810 w 1876"/>
                <a:gd name="T59" fmla="*/ 5 h 1196"/>
                <a:gd name="T60" fmla="*/ 951 w 1876"/>
                <a:gd name="T61" fmla="*/ 0 h 1196"/>
                <a:gd name="T62" fmla="*/ 951 w 1876"/>
                <a:gd name="T63" fmla="*/ 0 h 1196"/>
                <a:gd name="T64" fmla="*/ 1091 w 1876"/>
                <a:gd name="T65" fmla="*/ 15 h 1196"/>
                <a:gd name="T66" fmla="*/ 1226 w 1876"/>
                <a:gd name="T67" fmla="*/ 45 h 1196"/>
                <a:gd name="T68" fmla="*/ 1356 w 1876"/>
                <a:gd name="T69" fmla="*/ 100 h 1196"/>
                <a:gd name="T70" fmla="*/ 1466 w 1876"/>
                <a:gd name="T71" fmla="*/ 170 h 1196"/>
                <a:gd name="T72" fmla="*/ 1576 w 1876"/>
                <a:gd name="T73" fmla="*/ 255 h 1196"/>
                <a:gd name="T74" fmla="*/ 1671 w 1876"/>
                <a:gd name="T75" fmla="*/ 360 h 1196"/>
                <a:gd name="T76" fmla="*/ 1751 w 1876"/>
                <a:gd name="T77" fmla="*/ 476 h 1196"/>
                <a:gd name="T78" fmla="*/ 1751 w 1876"/>
                <a:gd name="T79" fmla="*/ 476 h 119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76"/>
                <a:gd name="T121" fmla="*/ 0 h 1196"/>
                <a:gd name="T122" fmla="*/ 1876 w 1876"/>
                <a:gd name="T123" fmla="*/ 1196 h 119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76" h="1196">
                  <a:moveTo>
                    <a:pt x="1751" y="476"/>
                  </a:moveTo>
                  <a:lnTo>
                    <a:pt x="1816" y="606"/>
                  </a:lnTo>
                  <a:lnTo>
                    <a:pt x="1856" y="746"/>
                  </a:lnTo>
                  <a:lnTo>
                    <a:pt x="1876" y="896"/>
                  </a:lnTo>
                  <a:lnTo>
                    <a:pt x="1871" y="1046"/>
                  </a:lnTo>
                  <a:lnTo>
                    <a:pt x="1851" y="1196"/>
                  </a:lnTo>
                  <a:lnTo>
                    <a:pt x="1446" y="1056"/>
                  </a:lnTo>
                  <a:lnTo>
                    <a:pt x="1436" y="896"/>
                  </a:lnTo>
                  <a:lnTo>
                    <a:pt x="1426" y="736"/>
                  </a:lnTo>
                  <a:lnTo>
                    <a:pt x="1411" y="576"/>
                  </a:lnTo>
                  <a:lnTo>
                    <a:pt x="1326" y="536"/>
                  </a:lnTo>
                  <a:lnTo>
                    <a:pt x="1236" y="496"/>
                  </a:lnTo>
                  <a:lnTo>
                    <a:pt x="1156" y="460"/>
                  </a:lnTo>
                  <a:lnTo>
                    <a:pt x="1076" y="435"/>
                  </a:lnTo>
                  <a:lnTo>
                    <a:pt x="1011" y="425"/>
                  </a:lnTo>
                  <a:lnTo>
                    <a:pt x="951" y="435"/>
                  </a:lnTo>
                  <a:lnTo>
                    <a:pt x="575" y="496"/>
                  </a:lnTo>
                  <a:lnTo>
                    <a:pt x="560" y="636"/>
                  </a:lnTo>
                  <a:lnTo>
                    <a:pt x="555" y="781"/>
                  </a:lnTo>
                  <a:lnTo>
                    <a:pt x="380" y="731"/>
                  </a:lnTo>
                  <a:lnTo>
                    <a:pt x="375" y="891"/>
                  </a:lnTo>
                  <a:lnTo>
                    <a:pt x="0" y="786"/>
                  </a:lnTo>
                  <a:lnTo>
                    <a:pt x="30" y="636"/>
                  </a:lnTo>
                  <a:lnTo>
                    <a:pt x="95" y="491"/>
                  </a:lnTo>
                  <a:lnTo>
                    <a:pt x="185" y="355"/>
                  </a:lnTo>
                  <a:lnTo>
                    <a:pt x="295" y="235"/>
                  </a:lnTo>
                  <a:lnTo>
                    <a:pt x="425" y="135"/>
                  </a:lnTo>
                  <a:lnTo>
                    <a:pt x="545" y="70"/>
                  </a:lnTo>
                  <a:lnTo>
                    <a:pt x="675" y="30"/>
                  </a:lnTo>
                  <a:lnTo>
                    <a:pt x="810" y="5"/>
                  </a:lnTo>
                  <a:lnTo>
                    <a:pt x="951" y="0"/>
                  </a:lnTo>
                  <a:lnTo>
                    <a:pt x="1091" y="15"/>
                  </a:lnTo>
                  <a:lnTo>
                    <a:pt x="1226" y="45"/>
                  </a:lnTo>
                  <a:lnTo>
                    <a:pt x="1356" y="100"/>
                  </a:lnTo>
                  <a:lnTo>
                    <a:pt x="1466" y="170"/>
                  </a:lnTo>
                  <a:lnTo>
                    <a:pt x="1576" y="255"/>
                  </a:lnTo>
                  <a:lnTo>
                    <a:pt x="1671" y="360"/>
                  </a:lnTo>
                  <a:lnTo>
                    <a:pt x="1751" y="476"/>
                  </a:lnTo>
                  <a:close/>
                </a:path>
              </a:pathLst>
            </a:custGeom>
            <a:solidFill>
              <a:srgbClr val="FF0000"/>
            </a:solidFill>
            <a:ln w="0">
              <a:solidFill>
                <a:srgbClr val="FF0000"/>
              </a:solidFill>
              <a:round/>
              <a:headEnd/>
              <a:tailEnd/>
            </a:ln>
          </p:spPr>
          <p:txBody>
            <a:bodyPr/>
            <a:lstStyle/>
            <a:p>
              <a:endParaRPr lang="en-US" dirty="0"/>
            </a:p>
          </p:txBody>
        </p:sp>
        <p:sp>
          <p:nvSpPr>
            <p:cNvPr id="35" name="Freeform 10"/>
            <p:cNvSpPr>
              <a:spLocks/>
            </p:cNvSpPr>
            <p:nvPr/>
          </p:nvSpPr>
          <p:spPr bwMode="auto">
            <a:xfrm>
              <a:off x="1176" y="626"/>
              <a:ext cx="20" cy="175"/>
            </a:xfrm>
            <a:custGeom>
              <a:avLst/>
              <a:gdLst>
                <a:gd name="T0" fmla="*/ 20 w 20"/>
                <a:gd name="T1" fmla="*/ 10 h 175"/>
                <a:gd name="T2" fmla="*/ 20 w 20"/>
                <a:gd name="T3" fmla="*/ 175 h 175"/>
                <a:gd name="T4" fmla="*/ 20 w 20"/>
                <a:gd name="T5" fmla="*/ 160 h 175"/>
                <a:gd name="T6" fmla="*/ 15 w 20"/>
                <a:gd name="T7" fmla="*/ 145 h 175"/>
                <a:gd name="T8" fmla="*/ 15 w 20"/>
                <a:gd name="T9" fmla="*/ 130 h 175"/>
                <a:gd name="T10" fmla="*/ 10 w 20"/>
                <a:gd name="T11" fmla="*/ 120 h 175"/>
                <a:gd name="T12" fmla="*/ 0 w 20"/>
                <a:gd name="T13" fmla="*/ 115 h 175"/>
                <a:gd name="T14" fmla="*/ 0 w 20"/>
                <a:gd name="T15" fmla="*/ 60 h 175"/>
                <a:gd name="T16" fmla="*/ 0 w 20"/>
                <a:gd name="T17" fmla="*/ 0 h 175"/>
                <a:gd name="T18" fmla="*/ 10 w 20"/>
                <a:gd name="T19" fmla="*/ 5 h 175"/>
                <a:gd name="T20" fmla="*/ 20 w 20"/>
                <a:gd name="T21" fmla="*/ 10 h 1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75"/>
                <a:gd name="T35" fmla="*/ 20 w 20"/>
                <a:gd name="T36" fmla="*/ 175 h 1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75">
                  <a:moveTo>
                    <a:pt x="20" y="10"/>
                  </a:moveTo>
                  <a:lnTo>
                    <a:pt x="20" y="175"/>
                  </a:lnTo>
                  <a:lnTo>
                    <a:pt x="20" y="160"/>
                  </a:lnTo>
                  <a:lnTo>
                    <a:pt x="15" y="145"/>
                  </a:lnTo>
                  <a:lnTo>
                    <a:pt x="15" y="130"/>
                  </a:lnTo>
                  <a:lnTo>
                    <a:pt x="10" y="120"/>
                  </a:lnTo>
                  <a:lnTo>
                    <a:pt x="0" y="115"/>
                  </a:lnTo>
                  <a:lnTo>
                    <a:pt x="0" y="60"/>
                  </a:lnTo>
                  <a:lnTo>
                    <a:pt x="0" y="0"/>
                  </a:lnTo>
                  <a:lnTo>
                    <a:pt x="10" y="5"/>
                  </a:lnTo>
                  <a:lnTo>
                    <a:pt x="20" y="10"/>
                  </a:lnTo>
                  <a:close/>
                </a:path>
              </a:pathLst>
            </a:custGeom>
            <a:solidFill>
              <a:srgbClr val="000000"/>
            </a:solidFill>
            <a:ln w="0">
              <a:solidFill>
                <a:srgbClr val="000000"/>
              </a:solidFill>
              <a:round/>
              <a:headEnd/>
              <a:tailEnd/>
            </a:ln>
          </p:spPr>
          <p:txBody>
            <a:bodyPr/>
            <a:lstStyle/>
            <a:p>
              <a:endParaRPr lang="en-US" dirty="0"/>
            </a:p>
          </p:txBody>
        </p:sp>
        <p:sp>
          <p:nvSpPr>
            <p:cNvPr id="36" name="Freeform 9"/>
            <p:cNvSpPr>
              <a:spLocks/>
            </p:cNvSpPr>
            <p:nvPr/>
          </p:nvSpPr>
          <p:spPr bwMode="auto">
            <a:xfrm>
              <a:off x="1231" y="651"/>
              <a:ext cx="20" cy="165"/>
            </a:xfrm>
            <a:custGeom>
              <a:avLst/>
              <a:gdLst>
                <a:gd name="T0" fmla="*/ 20 w 20"/>
                <a:gd name="T1" fmla="*/ 5 h 165"/>
                <a:gd name="T2" fmla="*/ 20 w 20"/>
                <a:gd name="T3" fmla="*/ 165 h 165"/>
                <a:gd name="T4" fmla="*/ 15 w 20"/>
                <a:gd name="T5" fmla="*/ 150 h 165"/>
                <a:gd name="T6" fmla="*/ 15 w 20"/>
                <a:gd name="T7" fmla="*/ 140 h 165"/>
                <a:gd name="T8" fmla="*/ 15 w 20"/>
                <a:gd name="T9" fmla="*/ 125 h 165"/>
                <a:gd name="T10" fmla="*/ 10 w 20"/>
                <a:gd name="T11" fmla="*/ 115 h 165"/>
                <a:gd name="T12" fmla="*/ 10 w 20"/>
                <a:gd name="T13" fmla="*/ 110 h 165"/>
                <a:gd name="T14" fmla="*/ 0 w 20"/>
                <a:gd name="T15" fmla="*/ 105 h 165"/>
                <a:gd name="T16" fmla="*/ 0 w 20"/>
                <a:gd name="T17" fmla="*/ 55 h 165"/>
                <a:gd name="T18" fmla="*/ 0 w 20"/>
                <a:gd name="T19" fmla="*/ 0 h 165"/>
                <a:gd name="T20" fmla="*/ 10 w 20"/>
                <a:gd name="T21" fmla="*/ 5 h 165"/>
                <a:gd name="T22" fmla="*/ 20 w 20"/>
                <a:gd name="T23" fmla="*/ 5 h 1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165"/>
                <a:gd name="T38" fmla="*/ 20 w 20"/>
                <a:gd name="T39" fmla="*/ 165 h 16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165">
                  <a:moveTo>
                    <a:pt x="20" y="5"/>
                  </a:moveTo>
                  <a:lnTo>
                    <a:pt x="20" y="165"/>
                  </a:lnTo>
                  <a:lnTo>
                    <a:pt x="15" y="150"/>
                  </a:lnTo>
                  <a:lnTo>
                    <a:pt x="15" y="140"/>
                  </a:lnTo>
                  <a:lnTo>
                    <a:pt x="15" y="125"/>
                  </a:lnTo>
                  <a:lnTo>
                    <a:pt x="10" y="115"/>
                  </a:lnTo>
                  <a:lnTo>
                    <a:pt x="10" y="110"/>
                  </a:lnTo>
                  <a:lnTo>
                    <a:pt x="0" y="105"/>
                  </a:lnTo>
                  <a:lnTo>
                    <a:pt x="0" y="55"/>
                  </a:lnTo>
                  <a:lnTo>
                    <a:pt x="0" y="0"/>
                  </a:lnTo>
                  <a:lnTo>
                    <a:pt x="10" y="5"/>
                  </a:lnTo>
                  <a:lnTo>
                    <a:pt x="20" y="5"/>
                  </a:lnTo>
                  <a:close/>
                </a:path>
              </a:pathLst>
            </a:custGeom>
            <a:solidFill>
              <a:srgbClr val="000000"/>
            </a:solidFill>
            <a:ln w="0">
              <a:solidFill>
                <a:srgbClr val="000000"/>
              </a:solidFill>
              <a:round/>
              <a:headEnd/>
              <a:tailEnd/>
            </a:ln>
          </p:spPr>
          <p:txBody>
            <a:bodyPr/>
            <a:lstStyle/>
            <a:p>
              <a:endParaRPr lang="en-US" dirty="0"/>
            </a:p>
          </p:txBody>
        </p:sp>
        <p:sp>
          <p:nvSpPr>
            <p:cNvPr id="37" name="Freeform 8"/>
            <p:cNvSpPr>
              <a:spLocks/>
            </p:cNvSpPr>
            <p:nvPr/>
          </p:nvSpPr>
          <p:spPr bwMode="auto">
            <a:xfrm>
              <a:off x="1286" y="671"/>
              <a:ext cx="20" cy="155"/>
            </a:xfrm>
            <a:custGeom>
              <a:avLst/>
              <a:gdLst>
                <a:gd name="T0" fmla="*/ 20 w 20"/>
                <a:gd name="T1" fmla="*/ 10 h 155"/>
                <a:gd name="T2" fmla="*/ 20 w 20"/>
                <a:gd name="T3" fmla="*/ 155 h 155"/>
                <a:gd name="T4" fmla="*/ 15 w 20"/>
                <a:gd name="T5" fmla="*/ 145 h 155"/>
                <a:gd name="T6" fmla="*/ 15 w 20"/>
                <a:gd name="T7" fmla="*/ 135 h 155"/>
                <a:gd name="T8" fmla="*/ 15 w 20"/>
                <a:gd name="T9" fmla="*/ 125 h 155"/>
                <a:gd name="T10" fmla="*/ 10 w 20"/>
                <a:gd name="T11" fmla="*/ 115 h 155"/>
                <a:gd name="T12" fmla="*/ 10 w 20"/>
                <a:gd name="T13" fmla="*/ 110 h 155"/>
                <a:gd name="T14" fmla="*/ 0 w 20"/>
                <a:gd name="T15" fmla="*/ 110 h 155"/>
                <a:gd name="T16" fmla="*/ 0 w 20"/>
                <a:gd name="T17" fmla="*/ 55 h 155"/>
                <a:gd name="T18" fmla="*/ 0 w 20"/>
                <a:gd name="T19" fmla="*/ 0 h 155"/>
                <a:gd name="T20" fmla="*/ 10 w 20"/>
                <a:gd name="T21" fmla="*/ 5 h 155"/>
                <a:gd name="T22" fmla="*/ 15 w 20"/>
                <a:gd name="T23" fmla="*/ 5 h 155"/>
                <a:gd name="T24" fmla="*/ 20 w 20"/>
                <a:gd name="T25" fmla="*/ 10 h 15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
                <a:gd name="T40" fmla="*/ 0 h 155"/>
                <a:gd name="T41" fmla="*/ 20 w 20"/>
                <a:gd name="T42" fmla="*/ 155 h 15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 h="155">
                  <a:moveTo>
                    <a:pt x="20" y="10"/>
                  </a:moveTo>
                  <a:lnTo>
                    <a:pt x="20" y="155"/>
                  </a:lnTo>
                  <a:lnTo>
                    <a:pt x="15" y="145"/>
                  </a:lnTo>
                  <a:lnTo>
                    <a:pt x="15" y="135"/>
                  </a:lnTo>
                  <a:lnTo>
                    <a:pt x="15" y="125"/>
                  </a:lnTo>
                  <a:lnTo>
                    <a:pt x="10" y="115"/>
                  </a:lnTo>
                  <a:lnTo>
                    <a:pt x="10" y="110"/>
                  </a:lnTo>
                  <a:lnTo>
                    <a:pt x="0" y="110"/>
                  </a:lnTo>
                  <a:lnTo>
                    <a:pt x="0" y="55"/>
                  </a:lnTo>
                  <a:lnTo>
                    <a:pt x="0" y="0"/>
                  </a:lnTo>
                  <a:lnTo>
                    <a:pt x="10" y="5"/>
                  </a:lnTo>
                  <a:lnTo>
                    <a:pt x="15" y="5"/>
                  </a:lnTo>
                  <a:lnTo>
                    <a:pt x="20" y="10"/>
                  </a:lnTo>
                  <a:close/>
                </a:path>
              </a:pathLst>
            </a:custGeom>
            <a:solidFill>
              <a:srgbClr val="000000"/>
            </a:solidFill>
            <a:ln w="0">
              <a:solidFill>
                <a:srgbClr val="000000"/>
              </a:solidFill>
              <a:round/>
              <a:headEnd/>
              <a:tailEnd/>
            </a:ln>
          </p:spPr>
          <p:txBody>
            <a:bodyPr/>
            <a:lstStyle/>
            <a:p>
              <a:endParaRPr lang="en-US" dirty="0"/>
            </a:p>
          </p:txBody>
        </p:sp>
        <p:sp>
          <p:nvSpPr>
            <p:cNvPr id="38" name="Freeform 7"/>
            <p:cNvSpPr>
              <a:spLocks/>
            </p:cNvSpPr>
            <p:nvPr/>
          </p:nvSpPr>
          <p:spPr bwMode="auto">
            <a:xfrm>
              <a:off x="800" y="981"/>
              <a:ext cx="311" cy="120"/>
            </a:xfrm>
            <a:custGeom>
              <a:avLst/>
              <a:gdLst>
                <a:gd name="T0" fmla="*/ 306 w 311"/>
                <a:gd name="T1" fmla="*/ 0 h 120"/>
                <a:gd name="T2" fmla="*/ 311 w 311"/>
                <a:gd name="T3" fmla="*/ 60 h 120"/>
                <a:gd name="T4" fmla="*/ 311 w 311"/>
                <a:gd name="T5" fmla="*/ 120 h 120"/>
                <a:gd name="T6" fmla="*/ 0 w 311"/>
                <a:gd name="T7" fmla="*/ 35 h 120"/>
                <a:gd name="T8" fmla="*/ 101 w 311"/>
                <a:gd name="T9" fmla="*/ 20 h 120"/>
                <a:gd name="T10" fmla="*/ 201 w 311"/>
                <a:gd name="T11" fmla="*/ 10 h 120"/>
                <a:gd name="T12" fmla="*/ 306 w 311"/>
                <a:gd name="T13" fmla="*/ 0 h 120"/>
                <a:gd name="T14" fmla="*/ 0 60000 65536"/>
                <a:gd name="T15" fmla="*/ 0 60000 65536"/>
                <a:gd name="T16" fmla="*/ 0 60000 65536"/>
                <a:gd name="T17" fmla="*/ 0 60000 65536"/>
                <a:gd name="T18" fmla="*/ 0 60000 65536"/>
                <a:gd name="T19" fmla="*/ 0 60000 65536"/>
                <a:gd name="T20" fmla="*/ 0 60000 65536"/>
                <a:gd name="T21" fmla="*/ 0 w 311"/>
                <a:gd name="T22" fmla="*/ 0 h 120"/>
                <a:gd name="T23" fmla="*/ 311 w 311"/>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1" h="120">
                  <a:moveTo>
                    <a:pt x="306" y="0"/>
                  </a:moveTo>
                  <a:lnTo>
                    <a:pt x="311" y="60"/>
                  </a:lnTo>
                  <a:lnTo>
                    <a:pt x="311" y="120"/>
                  </a:lnTo>
                  <a:lnTo>
                    <a:pt x="0" y="35"/>
                  </a:lnTo>
                  <a:lnTo>
                    <a:pt x="101" y="20"/>
                  </a:lnTo>
                  <a:lnTo>
                    <a:pt x="201" y="10"/>
                  </a:lnTo>
                  <a:lnTo>
                    <a:pt x="306" y="0"/>
                  </a:lnTo>
                  <a:close/>
                </a:path>
              </a:pathLst>
            </a:custGeom>
            <a:solidFill>
              <a:srgbClr val="404040"/>
            </a:solidFill>
            <a:ln w="0">
              <a:solidFill>
                <a:srgbClr val="404040"/>
              </a:solidFill>
              <a:round/>
              <a:headEnd/>
              <a:tailEnd/>
            </a:ln>
          </p:spPr>
          <p:txBody>
            <a:bodyPr/>
            <a:lstStyle/>
            <a:p>
              <a:endParaRPr lang="en-US" dirty="0"/>
            </a:p>
          </p:txBody>
        </p:sp>
        <p:sp>
          <p:nvSpPr>
            <p:cNvPr id="39" name="Freeform 6"/>
            <p:cNvSpPr>
              <a:spLocks/>
            </p:cNvSpPr>
            <p:nvPr/>
          </p:nvSpPr>
          <p:spPr bwMode="auto">
            <a:xfrm>
              <a:off x="0" y="736"/>
              <a:ext cx="380" cy="160"/>
            </a:xfrm>
            <a:custGeom>
              <a:avLst/>
              <a:gdLst>
                <a:gd name="T0" fmla="*/ 0 w 380"/>
                <a:gd name="T1" fmla="*/ 55 h 160"/>
                <a:gd name="T2" fmla="*/ 380 w 380"/>
                <a:gd name="T3" fmla="*/ 0 h 160"/>
                <a:gd name="T4" fmla="*/ 380 w 380"/>
                <a:gd name="T5" fmla="*/ 160 h 160"/>
                <a:gd name="T6" fmla="*/ 0 w 380"/>
                <a:gd name="T7" fmla="*/ 55 h 160"/>
                <a:gd name="T8" fmla="*/ 0 60000 65536"/>
                <a:gd name="T9" fmla="*/ 0 60000 65536"/>
                <a:gd name="T10" fmla="*/ 0 60000 65536"/>
                <a:gd name="T11" fmla="*/ 0 60000 65536"/>
                <a:gd name="T12" fmla="*/ 0 w 380"/>
                <a:gd name="T13" fmla="*/ 0 h 160"/>
                <a:gd name="T14" fmla="*/ 380 w 380"/>
                <a:gd name="T15" fmla="*/ 160 h 160"/>
              </a:gdLst>
              <a:ahLst/>
              <a:cxnLst>
                <a:cxn ang="T8">
                  <a:pos x="T0" y="T1"/>
                </a:cxn>
                <a:cxn ang="T9">
                  <a:pos x="T2" y="T3"/>
                </a:cxn>
                <a:cxn ang="T10">
                  <a:pos x="T4" y="T5"/>
                </a:cxn>
                <a:cxn ang="T11">
                  <a:pos x="T6" y="T7"/>
                </a:cxn>
              </a:cxnLst>
              <a:rect l="T12" t="T13" r="T14" b="T15"/>
              <a:pathLst>
                <a:path w="380" h="160">
                  <a:moveTo>
                    <a:pt x="0" y="55"/>
                  </a:moveTo>
                  <a:lnTo>
                    <a:pt x="380" y="0"/>
                  </a:lnTo>
                  <a:lnTo>
                    <a:pt x="380" y="160"/>
                  </a:lnTo>
                  <a:lnTo>
                    <a:pt x="0" y="55"/>
                  </a:lnTo>
                  <a:close/>
                </a:path>
              </a:pathLst>
            </a:custGeom>
            <a:solidFill>
              <a:srgbClr val="404040"/>
            </a:solidFill>
            <a:ln w="0">
              <a:solidFill>
                <a:srgbClr val="404040"/>
              </a:solidFill>
              <a:round/>
              <a:headEnd/>
              <a:tailEnd/>
            </a:ln>
          </p:spPr>
          <p:txBody>
            <a:bodyPr/>
            <a:lstStyle/>
            <a:p>
              <a:endParaRPr lang="en-US" dirty="0"/>
            </a:p>
          </p:txBody>
        </p:sp>
        <p:sp>
          <p:nvSpPr>
            <p:cNvPr id="40" name="Freeform 5"/>
            <p:cNvSpPr>
              <a:spLocks/>
            </p:cNvSpPr>
            <p:nvPr/>
          </p:nvSpPr>
          <p:spPr bwMode="auto">
            <a:xfrm>
              <a:off x="380" y="430"/>
              <a:ext cx="661" cy="586"/>
            </a:xfrm>
            <a:custGeom>
              <a:avLst/>
              <a:gdLst>
                <a:gd name="T0" fmla="*/ 0 w 661"/>
                <a:gd name="T1" fmla="*/ 306 h 586"/>
                <a:gd name="T2" fmla="*/ 0 w 661"/>
                <a:gd name="T3" fmla="*/ 466 h 586"/>
                <a:gd name="T4" fmla="*/ 420 w 661"/>
                <a:gd name="T5" fmla="*/ 586 h 586"/>
                <a:gd name="T6" fmla="*/ 661 w 661"/>
                <a:gd name="T7" fmla="*/ 556 h 586"/>
                <a:gd name="T8" fmla="*/ 661 w 661"/>
                <a:gd name="T9" fmla="*/ 0 h 586"/>
                <a:gd name="T10" fmla="*/ 641 w 661"/>
                <a:gd name="T11" fmla="*/ 0 h 586"/>
                <a:gd name="T12" fmla="*/ 626 w 661"/>
                <a:gd name="T13" fmla="*/ 0 h 586"/>
                <a:gd name="T14" fmla="*/ 616 w 661"/>
                <a:gd name="T15" fmla="*/ 5 h 586"/>
                <a:gd name="T16" fmla="*/ 606 w 661"/>
                <a:gd name="T17" fmla="*/ 5 h 586"/>
                <a:gd name="T18" fmla="*/ 601 w 661"/>
                <a:gd name="T19" fmla="*/ 5 h 586"/>
                <a:gd name="T20" fmla="*/ 190 w 661"/>
                <a:gd name="T21" fmla="*/ 71 h 586"/>
                <a:gd name="T22" fmla="*/ 185 w 661"/>
                <a:gd name="T23" fmla="*/ 106 h 586"/>
                <a:gd name="T24" fmla="*/ 180 w 661"/>
                <a:gd name="T25" fmla="*/ 146 h 586"/>
                <a:gd name="T26" fmla="*/ 180 w 661"/>
                <a:gd name="T27" fmla="*/ 186 h 586"/>
                <a:gd name="T28" fmla="*/ 175 w 661"/>
                <a:gd name="T29" fmla="*/ 216 h 586"/>
                <a:gd name="T30" fmla="*/ 175 w 661"/>
                <a:gd name="T31" fmla="*/ 226 h 586"/>
                <a:gd name="T32" fmla="*/ 175 w 661"/>
                <a:gd name="T33" fmla="*/ 356 h 586"/>
                <a:gd name="T34" fmla="*/ 0 w 661"/>
                <a:gd name="T35" fmla="*/ 306 h 58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1"/>
                <a:gd name="T55" fmla="*/ 0 h 586"/>
                <a:gd name="T56" fmla="*/ 661 w 661"/>
                <a:gd name="T57" fmla="*/ 586 h 58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1" h="586">
                  <a:moveTo>
                    <a:pt x="0" y="306"/>
                  </a:moveTo>
                  <a:lnTo>
                    <a:pt x="0" y="466"/>
                  </a:lnTo>
                  <a:lnTo>
                    <a:pt x="420" y="586"/>
                  </a:lnTo>
                  <a:lnTo>
                    <a:pt x="661" y="556"/>
                  </a:lnTo>
                  <a:lnTo>
                    <a:pt x="661" y="0"/>
                  </a:lnTo>
                  <a:lnTo>
                    <a:pt x="641" y="0"/>
                  </a:lnTo>
                  <a:lnTo>
                    <a:pt x="626" y="0"/>
                  </a:lnTo>
                  <a:lnTo>
                    <a:pt x="616" y="5"/>
                  </a:lnTo>
                  <a:lnTo>
                    <a:pt x="606" y="5"/>
                  </a:lnTo>
                  <a:lnTo>
                    <a:pt x="601" y="5"/>
                  </a:lnTo>
                  <a:lnTo>
                    <a:pt x="190" y="71"/>
                  </a:lnTo>
                  <a:lnTo>
                    <a:pt x="185" y="106"/>
                  </a:lnTo>
                  <a:lnTo>
                    <a:pt x="180" y="146"/>
                  </a:lnTo>
                  <a:lnTo>
                    <a:pt x="180" y="186"/>
                  </a:lnTo>
                  <a:lnTo>
                    <a:pt x="175" y="216"/>
                  </a:lnTo>
                  <a:lnTo>
                    <a:pt x="175" y="226"/>
                  </a:lnTo>
                  <a:lnTo>
                    <a:pt x="175" y="356"/>
                  </a:lnTo>
                  <a:lnTo>
                    <a:pt x="0" y="306"/>
                  </a:lnTo>
                  <a:close/>
                </a:path>
              </a:pathLst>
            </a:custGeom>
            <a:solidFill>
              <a:srgbClr val="CCCCCC"/>
            </a:solidFill>
            <a:ln w="0">
              <a:solidFill>
                <a:srgbClr val="CCCCCC"/>
              </a:solidFill>
              <a:round/>
              <a:headEnd/>
              <a:tailEnd/>
            </a:ln>
          </p:spPr>
          <p:txBody>
            <a:bodyPr/>
            <a:lstStyle/>
            <a:p>
              <a:endParaRPr lang="en-US" dirty="0"/>
            </a:p>
          </p:txBody>
        </p:sp>
        <p:sp>
          <p:nvSpPr>
            <p:cNvPr id="41" name="Freeform 4"/>
            <p:cNvSpPr>
              <a:spLocks/>
            </p:cNvSpPr>
            <p:nvPr/>
          </p:nvSpPr>
          <p:spPr bwMode="auto">
            <a:xfrm>
              <a:off x="880" y="596"/>
              <a:ext cx="46" cy="160"/>
            </a:xfrm>
            <a:custGeom>
              <a:avLst/>
              <a:gdLst>
                <a:gd name="T0" fmla="*/ 46 w 46"/>
                <a:gd name="T1" fmla="*/ 125 h 160"/>
                <a:gd name="T2" fmla="*/ 26 w 46"/>
                <a:gd name="T3" fmla="*/ 125 h 160"/>
                <a:gd name="T4" fmla="*/ 15 w 46"/>
                <a:gd name="T5" fmla="*/ 130 h 160"/>
                <a:gd name="T6" fmla="*/ 10 w 46"/>
                <a:gd name="T7" fmla="*/ 135 h 160"/>
                <a:gd name="T8" fmla="*/ 5 w 46"/>
                <a:gd name="T9" fmla="*/ 150 h 160"/>
                <a:gd name="T10" fmla="*/ 0 w 46"/>
                <a:gd name="T11" fmla="*/ 160 h 160"/>
                <a:gd name="T12" fmla="*/ 0 w 46"/>
                <a:gd name="T13" fmla="*/ 5 h 160"/>
                <a:gd name="T14" fmla="*/ 46 w 46"/>
                <a:gd name="T15" fmla="*/ 0 h 160"/>
                <a:gd name="T16" fmla="*/ 46 w 46"/>
                <a:gd name="T17" fmla="*/ 125 h 1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
                <a:gd name="T28" fmla="*/ 0 h 160"/>
                <a:gd name="T29" fmla="*/ 46 w 46"/>
                <a:gd name="T30" fmla="*/ 160 h 1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 h="160">
                  <a:moveTo>
                    <a:pt x="46" y="125"/>
                  </a:moveTo>
                  <a:lnTo>
                    <a:pt x="26" y="125"/>
                  </a:lnTo>
                  <a:lnTo>
                    <a:pt x="15" y="130"/>
                  </a:lnTo>
                  <a:lnTo>
                    <a:pt x="10" y="135"/>
                  </a:lnTo>
                  <a:lnTo>
                    <a:pt x="5" y="150"/>
                  </a:lnTo>
                  <a:lnTo>
                    <a:pt x="0" y="160"/>
                  </a:lnTo>
                  <a:lnTo>
                    <a:pt x="0" y="5"/>
                  </a:lnTo>
                  <a:lnTo>
                    <a:pt x="46" y="0"/>
                  </a:lnTo>
                  <a:lnTo>
                    <a:pt x="46" y="125"/>
                  </a:lnTo>
                  <a:close/>
                </a:path>
              </a:pathLst>
            </a:custGeom>
            <a:solidFill>
              <a:srgbClr val="000000"/>
            </a:solidFill>
            <a:ln w="0">
              <a:solidFill>
                <a:srgbClr val="000000"/>
              </a:solidFill>
              <a:round/>
              <a:headEnd/>
              <a:tailEnd/>
            </a:ln>
          </p:spPr>
          <p:txBody>
            <a:bodyPr/>
            <a:lstStyle/>
            <a:p>
              <a:endParaRPr lang="en-US" dirty="0"/>
            </a:p>
          </p:txBody>
        </p:sp>
        <p:sp>
          <p:nvSpPr>
            <p:cNvPr id="42" name="Freeform 3"/>
            <p:cNvSpPr>
              <a:spLocks/>
            </p:cNvSpPr>
            <p:nvPr/>
          </p:nvSpPr>
          <p:spPr bwMode="auto">
            <a:xfrm>
              <a:off x="770" y="611"/>
              <a:ext cx="50" cy="155"/>
            </a:xfrm>
            <a:custGeom>
              <a:avLst/>
              <a:gdLst>
                <a:gd name="T0" fmla="*/ 50 w 50"/>
                <a:gd name="T1" fmla="*/ 120 h 155"/>
                <a:gd name="T2" fmla="*/ 35 w 50"/>
                <a:gd name="T3" fmla="*/ 120 h 155"/>
                <a:gd name="T4" fmla="*/ 20 w 50"/>
                <a:gd name="T5" fmla="*/ 125 h 155"/>
                <a:gd name="T6" fmla="*/ 10 w 50"/>
                <a:gd name="T7" fmla="*/ 130 h 155"/>
                <a:gd name="T8" fmla="*/ 5 w 50"/>
                <a:gd name="T9" fmla="*/ 140 h 155"/>
                <a:gd name="T10" fmla="*/ 0 w 50"/>
                <a:gd name="T11" fmla="*/ 155 h 155"/>
                <a:gd name="T12" fmla="*/ 0 w 50"/>
                <a:gd name="T13" fmla="*/ 5 h 155"/>
                <a:gd name="T14" fmla="*/ 50 w 50"/>
                <a:gd name="T15" fmla="*/ 0 h 155"/>
                <a:gd name="T16" fmla="*/ 50 w 50"/>
                <a:gd name="T17" fmla="*/ 120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
                <a:gd name="T28" fmla="*/ 0 h 155"/>
                <a:gd name="T29" fmla="*/ 50 w 50"/>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 h="155">
                  <a:moveTo>
                    <a:pt x="50" y="120"/>
                  </a:moveTo>
                  <a:lnTo>
                    <a:pt x="35" y="120"/>
                  </a:lnTo>
                  <a:lnTo>
                    <a:pt x="20" y="125"/>
                  </a:lnTo>
                  <a:lnTo>
                    <a:pt x="10" y="130"/>
                  </a:lnTo>
                  <a:lnTo>
                    <a:pt x="5" y="140"/>
                  </a:lnTo>
                  <a:lnTo>
                    <a:pt x="0" y="155"/>
                  </a:lnTo>
                  <a:lnTo>
                    <a:pt x="0" y="5"/>
                  </a:lnTo>
                  <a:lnTo>
                    <a:pt x="50" y="0"/>
                  </a:lnTo>
                  <a:lnTo>
                    <a:pt x="50" y="120"/>
                  </a:lnTo>
                  <a:close/>
                </a:path>
              </a:pathLst>
            </a:custGeom>
            <a:solidFill>
              <a:srgbClr val="000000"/>
            </a:solidFill>
            <a:ln w="0">
              <a:solidFill>
                <a:srgbClr val="000000"/>
              </a:solidFill>
              <a:round/>
              <a:headEnd/>
              <a:tailEnd/>
            </a:ln>
          </p:spPr>
          <p:txBody>
            <a:bodyPr/>
            <a:lstStyle/>
            <a:p>
              <a:endParaRPr lang="en-US" dirty="0"/>
            </a:p>
          </p:txBody>
        </p:sp>
        <p:sp>
          <p:nvSpPr>
            <p:cNvPr id="44" name="Freeform 2"/>
            <p:cNvSpPr>
              <a:spLocks/>
            </p:cNvSpPr>
            <p:nvPr/>
          </p:nvSpPr>
          <p:spPr bwMode="auto">
            <a:xfrm>
              <a:off x="675" y="621"/>
              <a:ext cx="50" cy="160"/>
            </a:xfrm>
            <a:custGeom>
              <a:avLst/>
              <a:gdLst>
                <a:gd name="T0" fmla="*/ 50 w 50"/>
                <a:gd name="T1" fmla="*/ 115 h 160"/>
                <a:gd name="T2" fmla="*/ 30 w 50"/>
                <a:gd name="T3" fmla="*/ 115 h 160"/>
                <a:gd name="T4" fmla="*/ 20 w 50"/>
                <a:gd name="T5" fmla="*/ 115 h 160"/>
                <a:gd name="T6" fmla="*/ 10 w 50"/>
                <a:gd name="T7" fmla="*/ 120 h 160"/>
                <a:gd name="T8" fmla="*/ 5 w 50"/>
                <a:gd name="T9" fmla="*/ 130 h 160"/>
                <a:gd name="T10" fmla="*/ 0 w 50"/>
                <a:gd name="T11" fmla="*/ 140 h 160"/>
                <a:gd name="T12" fmla="*/ 0 w 50"/>
                <a:gd name="T13" fmla="*/ 160 h 160"/>
                <a:gd name="T14" fmla="*/ 0 w 50"/>
                <a:gd name="T15" fmla="*/ 5 h 160"/>
                <a:gd name="T16" fmla="*/ 50 w 50"/>
                <a:gd name="T17" fmla="*/ 0 h 160"/>
                <a:gd name="T18" fmla="*/ 50 w 50"/>
                <a:gd name="T19" fmla="*/ 115 h 1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
                <a:gd name="T31" fmla="*/ 0 h 160"/>
                <a:gd name="T32" fmla="*/ 50 w 50"/>
                <a:gd name="T33" fmla="*/ 160 h 1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 h="160">
                  <a:moveTo>
                    <a:pt x="50" y="115"/>
                  </a:moveTo>
                  <a:lnTo>
                    <a:pt x="30" y="115"/>
                  </a:lnTo>
                  <a:lnTo>
                    <a:pt x="20" y="115"/>
                  </a:lnTo>
                  <a:lnTo>
                    <a:pt x="10" y="120"/>
                  </a:lnTo>
                  <a:lnTo>
                    <a:pt x="5" y="130"/>
                  </a:lnTo>
                  <a:lnTo>
                    <a:pt x="0" y="140"/>
                  </a:lnTo>
                  <a:lnTo>
                    <a:pt x="0" y="160"/>
                  </a:lnTo>
                  <a:lnTo>
                    <a:pt x="0" y="5"/>
                  </a:lnTo>
                  <a:lnTo>
                    <a:pt x="50" y="0"/>
                  </a:lnTo>
                  <a:lnTo>
                    <a:pt x="50" y="115"/>
                  </a:lnTo>
                  <a:close/>
                </a:path>
              </a:pathLst>
            </a:custGeom>
            <a:solidFill>
              <a:srgbClr val="000000"/>
            </a:solidFill>
            <a:ln w="0">
              <a:solidFill>
                <a:srgbClr val="000000"/>
              </a:solidFill>
              <a:round/>
              <a:headEnd/>
              <a:tailEnd/>
            </a:ln>
          </p:spPr>
          <p:txBody>
            <a:bodyPr/>
            <a:lstStyle/>
            <a:p>
              <a:endParaRPr lang="en-US" dirty="0"/>
            </a:p>
          </p:txBody>
        </p:sp>
      </p:grpSp>
    </p:spTree>
    <p:extLst>
      <p:ext uri="{BB962C8B-B14F-4D97-AF65-F5344CB8AC3E}">
        <p14:creationId xmlns:p14="http://schemas.microsoft.com/office/powerpoint/2010/main" val="3790746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272" y="838200"/>
            <a:ext cx="8183880" cy="1051560"/>
          </a:xfrm>
        </p:spPr>
        <p:txBody>
          <a:bodyPr>
            <a:normAutofit fontScale="90000"/>
          </a:bodyPr>
          <a:lstStyle/>
          <a:p>
            <a:r>
              <a:rPr lang="en-US" dirty="0" smtClean="0"/>
              <a:t>An employee reimbursement should be deposited using what account code on the money list?</a:t>
            </a:r>
            <a:endParaRPr lang="en-US" dirty="0"/>
          </a:p>
        </p:txBody>
      </p:sp>
      <p:sp>
        <p:nvSpPr>
          <p:cNvPr id="3" name="Content Placeholder 2"/>
          <p:cNvSpPr>
            <a:spLocks noGrp="1"/>
          </p:cNvSpPr>
          <p:nvPr>
            <p:ph idx="1"/>
          </p:nvPr>
        </p:nvSpPr>
        <p:spPr>
          <a:xfrm>
            <a:off x="381000" y="2133600"/>
            <a:ext cx="8458200" cy="3810000"/>
          </a:xfrm>
        </p:spPr>
        <p:txBody>
          <a:bodyPr>
            <a:normAutofit/>
          </a:bodyPr>
          <a:lstStyle/>
          <a:p>
            <a:pPr marL="514350" indent="-514350">
              <a:buSzPct val="100000"/>
              <a:buFont typeface="+mj-lt"/>
              <a:buAutoNum type="alphaUcPeriod"/>
            </a:pPr>
            <a:r>
              <a:rPr lang="en-US" dirty="0" smtClean="0"/>
              <a:t>07Z0 – Other Sales and Services Revenue</a:t>
            </a:r>
          </a:p>
          <a:p>
            <a:pPr marL="514350" indent="-514350">
              <a:buSzPct val="100000"/>
              <a:buFont typeface="+mj-lt"/>
              <a:buAutoNum type="alphaUcPeriod"/>
            </a:pPr>
            <a:r>
              <a:rPr lang="en-US" dirty="0" smtClean="0"/>
              <a:t>07ZZ – Reimbursement Holding</a:t>
            </a:r>
          </a:p>
          <a:p>
            <a:pPr marL="514350" indent="-514350">
              <a:buSzPct val="100000"/>
              <a:buFont typeface="+mj-lt"/>
              <a:buAutoNum type="alphaUcPeriod"/>
            </a:pPr>
            <a:r>
              <a:rPr lang="en-US" dirty="0" smtClean="0"/>
              <a:t>08Z0 – Miscellaneous Gen</a:t>
            </a:r>
          </a:p>
          <a:p>
            <a:pPr marL="514350" indent="-514350">
              <a:buSzPct val="100000"/>
              <a:buFont typeface="+mj-lt"/>
              <a:buAutoNum type="alphaUcPeriod"/>
            </a:pPr>
            <a:r>
              <a:rPr lang="en-US" dirty="0"/>
              <a:t>The expense </a:t>
            </a:r>
            <a:r>
              <a:rPr lang="en-US" dirty="0" smtClean="0"/>
              <a:t>account code </a:t>
            </a:r>
            <a:r>
              <a:rPr lang="en-US" dirty="0"/>
              <a:t>being </a:t>
            </a:r>
            <a:r>
              <a:rPr lang="en-US" dirty="0" smtClean="0"/>
              <a:t>reimbursed</a:t>
            </a:r>
          </a:p>
          <a:p>
            <a:pPr marL="514350" indent="-514350">
              <a:buSzPct val="100000"/>
              <a:buFont typeface="+mj-lt"/>
              <a:buAutoNum type="alphaUcPeriod"/>
            </a:pPr>
            <a:r>
              <a:rPr lang="en-US" dirty="0" smtClean="0"/>
              <a:t>0510 – Merchandise Sales </a:t>
            </a:r>
            <a:r>
              <a:rPr lang="en-US" dirty="0"/>
              <a:t>R</a:t>
            </a:r>
            <a:r>
              <a:rPr lang="en-US" dirty="0" smtClean="0"/>
              <a:t>evenue Gen</a:t>
            </a:r>
          </a:p>
        </p:txBody>
      </p:sp>
      <p:pic>
        <p:nvPicPr>
          <p:cNvPr id="51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999" y="2590800"/>
            <a:ext cx="6334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38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nodeType="clickEffect">
                                  <p:stCondLst>
                                    <p:cond delay="0"/>
                                  </p:stCondLst>
                                  <p:childTnLst>
                                    <p:set>
                                      <p:cBhvr>
                                        <p:cTn id="26" dur="1" fill="hold">
                                          <p:stCondLst>
                                            <p:cond delay="0"/>
                                          </p:stCondLst>
                                        </p:cTn>
                                        <p:tgtEl>
                                          <p:spTgt spid="5121"/>
                                        </p:tgtEl>
                                        <p:attrNameLst>
                                          <p:attrName>style.visibility</p:attrName>
                                        </p:attrNameLst>
                                      </p:cBhvr>
                                      <p:to>
                                        <p:strVal val="visible"/>
                                      </p:to>
                                    </p:set>
                                    <p:animEffect transition="in" filter="fade">
                                      <p:cBhvr>
                                        <p:cTn id="27" dur="2000"/>
                                        <p:tgtEl>
                                          <p:spTgt spid="5121"/>
                                        </p:tgtEl>
                                      </p:cBhvr>
                                    </p:animEffect>
                                    <p:anim calcmode="lin" valueType="num">
                                      <p:cBhvr>
                                        <p:cTn id="28" dur="2000" fill="hold"/>
                                        <p:tgtEl>
                                          <p:spTgt spid="5121"/>
                                        </p:tgtEl>
                                        <p:attrNameLst>
                                          <p:attrName>ppt_w</p:attrName>
                                        </p:attrNameLst>
                                      </p:cBhvr>
                                      <p:tavLst>
                                        <p:tav tm="0" fmla="#ppt_w*sin(2.5*pi*$)">
                                          <p:val>
                                            <p:fltVal val="0"/>
                                          </p:val>
                                        </p:tav>
                                        <p:tav tm="100000">
                                          <p:val>
                                            <p:fltVal val="1"/>
                                          </p:val>
                                        </p:tav>
                                      </p:tavLst>
                                    </p:anim>
                                    <p:anim calcmode="lin" valueType="num">
                                      <p:cBhvr>
                                        <p:cTn id="29" dur="2000" fill="hold"/>
                                        <p:tgtEl>
                                          <p:spTgt spid="51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7" y="457200"/>
            <a:ext cx="8183880" cy="1280160"/>
          </a:xfrm>
        </p:spPr>
        <p:txBody>
          <a:bodyPr>
            <a:noAutofit/>
          </a:bodyPr>
          <a:lstStyle/>
          <a:p>
            <a:r>
              <a:rPr lang="en-US" sz="2800" dirty="0" smtClean="0">
                <a:solidFill>
                  <a:srgbClr val="4D8350"/>
                </a:solidFill>
              </a:rPr>
              <a:t>Account code 07ZZ should be used on a money list to deposit employee reimbursements.</a:t>
            </a:r>
            <a:endParaRPr lang="en-US" sz="2800" dirty="0">
              <a:solidFill>
                <a:srgbClr val="4D8350"/>
              </a:solidFill>
            </a:endParaRPr>
          </a:p>
        </p:txBody>
      </p:sp>
      <p:sp>
        <p:nvSpPr>
          <p:cNvPr id="3" name="Content Placeholder 2"/>
          <p:cNvSpPr>
            <a:spLocks noGrp="1"/>
          </p:cNvSpPr>
          <p:nvPr>
            <p:ph idx="1"/>
          </p:nvPr>
        </p:nvSpPr>
        <p:spPr>
          <a:xfrm>
            <a:off x="362604" y="1905000"/>
            <a:ext cx="8458200" cy="4724400"/>
          </a:xfrm>
        </p:spPr>
        <p:txBody>
          <a:bodyPr>
            <a:normAutofit fontScale="77500" lnSpcReduction="20000"/>
          </a:bodyPr>
          <a:lstStyle/>
          <a:p>
            <a:pPr marL="514350" indent="-514350">
              <a:buSzPct val="100000"/>
              <a:buFont typeface="+mj-lt"/>
              <a:buAutoNum type="alphaUcPeriod"/>
            </a:pPr>
            <a:r>
              <a:rPr lang="en-US" dirty="0" smtClean="0"/>
              <a:t>07Z0 is for typical miscellaneous revenue not identified in a separate account code.</a:t>
            </a:r>
          </a:p>
          <a:p>
            <a:pPr marL="514350" indent="-514350">
              <a:buSzPct val="100000"/>
              <a:buFont typeface="+mj-lt"/>
              <a:buAutoNum type="alphaUcPeriod"/>
            </a:pPr>
            <a:r>
              <a:rPr lang="en-US" dirty="0" smtClean="0"/>
              <a:t>07ZZ is used for employee reimbursements or other monies received from outside entities with the intention to reimburse an expense; A journal Voucher is also created to move the amount from 07ZZ to the expense account code being reimbursed.</a:t>
            </a:r>
          </a:p>
          <a:p>
            <a:pPr marL="514350" indent="-514350">
              <a:buSzPct val="100000"/>
              <a:buFont typeface="+mj-lt"/>
              <a:buAutoNum type="alphaUcPeriod"/>
            </a:pPr>
            <a:r>
              <a:rPr lang="en-US" dirty="0" smtClean="0"/>
              <a:t>08Z0 is used for other operating revenue and is typically used for a specific purpose</a:t>
            </a:r>
          </a:p>
          <a:p>
            <a:pPr marL="514350" indent="-514350">
              <a:buSzPct val="100000"/>
              <a:buFont typeface="+mj-lt"/>
              <a:buAutoNum type="alphaUcPeriod"/>
            </a:pPr>
            <a:r>
              <a:rPr lang="en-US" dirty="0" smtClean="0"/>
              <a:t>An </a:t>
            </a:r>
            <a:r>
              <a:rPr lang="en-US" dirty="0"/>
              <a:t>expense </a:t>
            </a:r>
            <a:r>
              <a:rPr lang="en-US" dirty="0" smtClean="0"/>
              <a:t>account code should not be used for deposits</a:t>
            </a:r>
          </a:p>
          <a:p>
            <a:pPr marL="514350" indent="-514350">
              <a:buSzPct val="100000"/>
              <a:buFont typeface="+mj-lt"/>
              <a:buAutoNum type="alphaUcPeriod"/>
            </a:pPr>
            <a:r>
              <a:rPr lang="en-US" dirty="0" smtClean="0"/>
              <a:t>0510 – is used for revenue generated by the sale of goods like from the Bookstore</a:t>
            </a:r>
          </a:p>
          <a:p>
            <a:pPr marL="0" indent="0">
              <a:buSzPct val="100000"/>
              <a:buNone/>
            </a:pPr>
            <a:r>
              <a:rPr lang="en-US" dirty="0" smtClean="0"/>
              <a:t> </a:t>
            </a:r>
          </a:p>
          <a:p>
            <a:pPr marL="0" indent="0">
              <a:buSzPct val="100000"/>
              <a:buNone/>
            </a:pPr>
            <a:r>
              <a:rPr lang="en-US" dirty="0" smtClean="0"/>
              <a:t>Operating Account Code definitions can be found at:</a:t>
            </a:r>
          </a:p>
          <a:p>
            <a:pPr marL="0" indent="0">
              <a:buSzPct val="100000"/>
              <a:buNone/>
            </a:pPr>
            <a:r>
              <a:rPr lang="en-US" u="sng" dirty="0">
                <a:solidFill>
                  <a:srgbClr val="0070C0"/>
                </a:solidFill>
              </a:rPr>
              <a:t>https://ua.unm.edu/resources/oplegacctdef-10-12-15.pdf</a:t>
            </a:r>
            <a:endParaRPr lang="en-US" u="sng" dirty="0" smtClean="0">
              <a:solidFill>
                <a:srgbClr val="0070C0"/>
              </a:solidFill>
            </a:endParaRPr>
          </a:p>
        </p:txBody>
      </p:sp>
    </p:spTree>
    <p:extLst>
      <p:ext uri="{BB962C8B-B14F-4D97-AF65-F5344CB8AC3E}">
        <p14:creationId xmlns:p14="http://schemas.microsoft.com/office/powerpoint/2010/main" val="1187031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a:solidFill>
                  <a:srgbClr val="6594DA"/>
                </a:solidFill>
              </a:rPr>
              <a:t>All donated money, regardless of amount, should go </a:t>
            </a:r>
            <a:r>
              <a:rPr lang="en-US" dirty="0" smtClean="0">
                <a:solidFill>
                  <a:srgbClr val="6594DA"/>
                </a:solidFill>
              </a:rPr>
              <a:t>through:</a:t>
            </a:r>
            <a:endParaRPr lang="en-US" dirty="0">
              <a:solidFill>
                <a:srgbClr val="6594DA"/>
              </a:solidFill>
            </a:endParaRPr>
          </a:p>
        </p:txBody>
      </p:sp>
      <p:sp>
        <p:nvSpPr>
          <p:cNvPr id="3" name="Content Placeholder 2"/>
          <p:cNvSpPr>
            <a:spLocks noGrp="1"/>
          </p:cNvSpPr>
          <p:nvPr>
            <p:ph idx="1"/>
          </p:nvPr>
        </p:nvSpPr>
        <p:spPr>
          <a:xfrm>
            <a:off x="441593" y="1905000"/>
            <a:ext cx="8183880" cy="3657600"/>
          </a:xfrm>
        </p:spPr>
        <p:txBody>
          <a:bodyPr/>
          <a:lstStyle/>
          <a:p>
            <a:pPr marL="514350" indent="-514350">
              <a:buSzPct val="100000"/>
              <a:buAutoNum type="alphaUcPeriod"/>
            </a:pPr>
            <a:r>
              <a:rPr lang="en-US" dirty="0" smtClean="0"/>
              <a:t>Unrestricted Accounting Office</a:t>
            </a:r>
          </a:p>
          <a:p>
            <a:pPr marL="514350" indent="-514350">
              <a:buSzPct val="100000"/>
              <a:buAutoNum type="alphaUcPeriod"/>
            </a:pPr>
            <a:r>
              <a:rPr lang="en-US" dirty="0" smtClean="0"/>
              <a:t>UNM Cashier’s Office </a:t>
            </a:r>
          </a:p>
          <a:p>
            <a:pPr marL="514350" indent="-514350">
              <a:buSzPct val="100000"/>
              <a:buAutoNum type="alphaUcPeriod"/>
            </a:pPr>
            <a:r>
              <a:rPr lang="en-US" dirty="0" smtClean="0"/>
              <a:t>UNM Foundation</a:t>
            </a:r>
          </a:p>
          <a:p>
            <a:pPr marL="514350" indent="-514350">
              <a:buSzPct val="100000"/>
              <a:buAutoNum type="alphaUcPeriod"/>
            </a:pPr>
            <a:r>
              <a:rPr lang="en-US" dirty="0" smtClean="0"/>
              <a:t>A separate non-UNM bank account</a:t>
            </a:r>
          </a:p>
          <a:p>
            <a:pPr marL="514350" indent="-514350">
              <a:buSzPct val="100000"/>
              <a:buAutoNum type="alphaUcPeriod"/>
            </a:pPr>
            <a:r>
              <a:rPr lang="en-US" dirty="0" smtClean="0"/>
              <a:t>Both UNM Foundation &amp; Cashier’s Office</a:t>
            </a:r>
          </a:p>
          <a:p>
            <a:pPr marL="0" indent="0">
              <a:buSzPct val="100000"/>
              <a:buNone/>
            </a:pPr>
            <a:endParaRPr lang="en-US" dirty="0"/>
          </a:p>
        </p:txBody>
      </p:sp>
      <p:sp>
        <p:nvSpPr>
          <p:cNvPr id="4" name="Oval 3"/>
          <p:cNvSpPr/>
          <p:nvPr/>
        </p:nvSpPr>
        <p:spPr>
          <a:xfrm>
            <a:off x="457200" y="2895600"/>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7558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762000"/>
          </a:xfrm>
        </p:spPr>
        <p:txBody>
          <a:bodyPr>
            <a:noAutofit/>
          </a:bodyPr>
          <a:lstStyle/>
          <a:p>
            <a:r>
              <a:rPr lang="en-US" sz="2400" dirty="0">
                <a:solidFill>
                  <a:srgbClr val="4D8350"/>
                </a:solidFill>
              </a:rPr>
              <a:t>All donated money, regardless of amount, should go </a:t>
            </a:r>
            <a:r>
              <a:rPr lang="en-US" sz="2400" dirty="0" smtClean="0">
                <a:solidFill>
                  <a:srgbClr val="4D8350"/>
                </a:solidFill>
              </a:rPr>
              <a:t>through UNM Foundation</a:t>
            </a:r>
            <a:endParaRPr lang="en-US" sz="2400" dirty="0">
              <a:solidFill>
                <a:srgbClr val="4D8350"/>
              </a:solidFill>
            </a:endParaRPr>
          </a:p>
        </p:txBody>
      </p:sp>
      <p:sp>
        <p:nvSpPr>
          <p:cNvPr id="3" name="Content Placeholder 2"/>
          <p:cNvSpPr>
            <a:spLocks noGrp="1"/>
          </p:cNvSpPr>
          <p:nvPr>
            <p:ph idx="1"/>
          </p:nvPr>
        </p:nvSpPr>
        <p:spPr>
          <a:xfrm>
            <a:off x="381000" y="1600200"/>
            <a:ext cx="8260080" cy="4953000"/>
          </a:xfrm>
        </p:spPr>
        <p:txBody>
          <a:bodyPr>
            <a:normAutofit fontScale="55000" lnSpcReduction="20000"/>
          </a:bodyPr>
          <a:lstStyle/>
          <a:p>
            <a:pPr marL="514350" indent="-514350">
              <a:buSzPct val="100000"/>
              <a:buAutoNum type="alphaUcPeriod"/>
            </a:pPr>
            <a:r>
              <a:rPr lang="en-US" sz="2900" dirty="0" smtClean="0"/>
              <a:t>Unrestricted Accounting offices should not be given money intended for donation</a:t>
            </a:r>
          </a:p>
          <a:p>
            <a:pPr marL="514350" indent="-514350">
              <a:buSzPct val="100000"/>
              <a:buAutoNum type="alphaUcPeriod"/>
            </a:pPr>
            <a:r>
              <a:rPr lang="en-US" sz="2900" dirty="0" smtClean="0"/>
              <a:t>The </a:t>
            </a:r>
            <a:r>
              <a:rPr lang="en-US" sz="2900" dirty="0"/>
              <a:t>Cashier’s office deposits all department funds received EXCEPT </a:t>
            </a:r>
            <a:r>
              <a:rPr lang="en-US" sz="2900" dirty="0" smtClean="0"/>
              <a:t>donations</a:t>
            </a:r>
          </a:p>
          <a:p>
            <a:pPr marL="514350" indent="-514350">
              <a:buSzPct val="100000"/>
              <a:buFont typeface="Wingdings 2"/>
              <a:buAutoNum type="alphaUcPeriod"/>
            </a:pPr>
            <a:r>
              <a:rPr lang="en-US" sz="2900" dirty="0" smtClean="0"/>
              <a:t>The UNM Foundation </a:t>
            </a:r>
            <a:r>
              <a:rPr lang="en-US" sz="2900" dirty="0"/>
              <a:t>sends thank you letters to donors, sets up new indices for gifts when needed, and tracks all gifts to </a:t>
            </a:r>
            <a:r>
              <a:rPr lang="en-US" sz="2900" dirty="0" smtClean="0"/>
              <a:t>UNM;</a:t>
            </a:r>
            <a:r>
              <a:rPr lang="en-US" sz="2900" dirty="0"/>
              <a:t> (</a:t>
            </a:r>
            <a:r>
              <a:rPr lang="en-US" sz="2900" dirty="0" smtClean="0"/>
              <a:t>the </a:t>
            </a:r>
            <a:r>
              <a:rPr lang="en-US" sz="2900" dirty="0"/>
              <a:t>Foundation has a separate WF account and most checks are scanned electronically to them)</a:t>
            </a:r>
          </a:p>
          <a:p>
            <a:pPr marL="514350" indent="-514350">
              <a:buSzPct val="100000"/>
              <a:buFont typeface="Wingdings 2"/>
              <a:buAutoNum type="alphaUcPeriod"/>
            </a:pPr>
            <a:r>
              <a:rPr lang="en-US" sz="2900" i="1" dirty="0" smtClean="0"/>
              <a:t>Policy </a:t>
            </a:r>
            <a:r>
              <a:rPr lang="en-US" sz="2900" i="1" dirty="0"/>
              <a:t>7200: Cash Management, section </a:t>
            </a:r>
            <a:r>
              <a:rPr lang="en-US" sz="2900" i="1" dirty="0" smtClean="0"/>
              <a:t>1.4</a:t>
            </a:r>
            <a:r>
              <a:rPr lang="en-US" sz="2900" i="1" dirty="0"/>
              <a:t>. Bank </a:t>
            </a:r>
            <a:r>
              <a:rPr lang="en-US" sz="2900" i="1" dirty="0" smtClean="0"/>
              <a:t>Accounts</a:t>
            </a:r>
            <a:r>
              <a:rPr lang="en-US" sz="2900" dirty="0" smtClean="0"/>
              <a:t> states that “All </a:t>
            </a:r>
            <a:r>
              <a:rPr lang="en-US" sz="2900" dirty="0"/>
              <a:t>funds must be deposited in a University account; no bank accounts may be set up except those established by the UNM Controller's Office with the approval of the Executive Vice President for </a:t>
            </a:r>
            <a:r>
              <a:rPr lang="en-US" sz="2900" dirty="0" smtClean="0"/>
              <a:t>Administration”</a:t>
            </a:r>
            <a:endParaRPr lang="en-US" sz="2900" dirty="0"/>
          </a:p>
          <a:p>
            <a:pPr marL="514350" indent="-514350">
              <a:buSzPct val="100000"/>
              <a:buFont typeface="Wingdings 2"/>
              <a:buAutoNum type="alphaUcPeriod"/>
            </a:pPr>
            <a:r>
              <a:rPr lang="en-US" sz="2900" dirty="0"/>
              <a:t>S</a:t>
            </a:r>
            <a:r>
              <a:rPr lang="en-US" sz="2900" dirty="0" smtClean="0"/>
              <a:t>ee C.</a:t>
            </a:r>
            <a:endParaRPr lang="en-US" sz="2900" dirty="0"/>
          </a:p>
          <a:p>
            <a:pPr marL="0" indent="0">
              <a:buSzPct val="100000"/>
              <a:buNone/>
            </a:pPr>
            <a:endParaRPr lang="en-US" dirty="0" smtClean="0"/>
          </a:p>
          <a:p>
            <a:pPr marL="0" indent="0">
              <a:buSzPct val="100000"/>
              <a:buNone/>
            </a:pPr>
            <a:r>
              <a:rPr lang="en-US" i="1" dirty="0"/>
              <a:t>Even small amounts must go through Foundation, who </a:t>
            </a:r>
            <a:r>
              <a:rPr lang="en-US" i="1" dirty="0" smtClean="0"/>
              <a:t>may just </a:t>
            </a:r>
            <a:r>
              <a:rPr lang="en-US" i="1" dirty="0"/>
              <a:t>do a JV to </a:t>
            </a:r>
            <a:r>
              <a:rPr lang="en-US" i="1" dirty="0" smtClean="0"/>
              <a:t>a Department’s </a:t>
            </a:r>
            <a:r>
              <a:rPr lang="en-US" i="1" dirty="0"/>
              <a:t>index instead of set up fund</a:t>
            </a:r>
          </a:p>
          <a:p>
            <a:pPr marL="0" indent="0">
              <a:buSzPct val="100000"/>
              <a:buNone/>
            </a:pPr>
            <a:endParaRPr lang="en-US" dirty="0"/>
          </a:p>
          <a:p>
            <a:pPr marL="0" indent="0">
              <a:buSzPct val="100000"/>
              <a:buNone/>
            </a:pPr>
            <a:r>
              <a:rPr lang="en-US" i="1" dirty="0" smtClean="0"/>
              <a:t>Refer to Policy </a:t>
            </a:r>
            <a:r>
              <a:rPr lang="en-US" i="1" dirty="0"/>
              <a:t>7200: Cash </a:t>
            </a:r>
            <a:r>
              <a:rPr lang="en-US" i="1" dirty="0" smtClean="0"/>
              <a:t>Management</a:t>
            </a:r>
          </a:p>
          <a:p>
            <a:pPr marL="0" indent="0">
              <a:buSzPct val="100000"/>
              <a:buNone/>
            </a:pPr>
            <a:r>
              <a:rPr lang="en-US" i="1" dirty="0" smtClean="0"/>
              <a:t>Contact UNM Foundation with questions:</a:t>
            </a:r>
          </a:p>
          <a:p>
            <a:pPr marL="0" indent="0">
              <a:buSzPct val="100000"/>
              <a:buNone/>
            </a:pPr>
            <a:r>
              <a:rPr lang="en-US" i="1" dirty="0"/>
              <a:t>Jodie Wilson, Records &amp; Gift Processing Manager 277-5871 </a:t>
            </a:r>
            <a:r>
              <a:rPr lang="en-US" i="1" dirty="0" smtClean="0">
                <a:hlinkClick r:id="rId3"/>
              </a:rPr>
              <a:t>Jodie.wilson@unmfund.org</a:t>
            </a:r>
            <a:endParaRPr lang="en-US" i="1" dirty="0" smtClean="0"/>
          </a:p>
          <a:p>
            <a:pPr marL="0" indent="0">
              <a:buSzPct val="100000"/>
              <a:buNone/>
            </a:pPr>
            <a:r>
              <a:rPr lang="en-US" i="1" dirty="0"/>
              <a:t> </a:t>
            </a:r>
            <a:r>
              <a:rPr lang="en-US" i="1" dirty="0" smtClean="0"/>
              <a:t>or </a:t>
            </a:r>
            <a:r>
              <a:rPr lang="en-US" i="1" dirty="0"/>
              <a:t>Monica </a:t>
            </a:r>
            <a:r>
              <a:rPr lang="en-US" i="1" dirty="0" smtClean="0"/>
              <a:t>Peck, Financial Analyst </a:t>
            </a:r>
            <a:r>
              <a:rPr lang="en-US" i="1" dirty="0"/>
              <a:t>277-5686 </a:t>
            </a:r>
            <a:r>
              <a:rPr lang="en-US" i="1" dirty="0" smtClean="0">
                <a:hlinkClick r:id="rId4"/>
              </a:rPr>
              <a:t>Monica.Peck@unmfund.org</a:t>
            </a:r>
            <a:endParaRPr lang="en-US" i="1" dirty="0" smtClean="0"/>
          </a:p>
          <a:p>
            <a:pPr marL="0" indent="0">
              <a:buSzPct val="100000"/>
              <a:buNone/>
            </a:pPr>
            <a:endParaRPr lang="en-US" i="1" dirty="0" smtClean="0"/>
          </a:p>
        </p:txBody>
      </p:sp>
    </p:spTree>
    <p:extLst>
      <p:ext uri="{BB962C8B-B14F-4D97-AF65-F5344CB8AC3E}">
        <p14:creationId xmlns:p14="http://schemas.microsoft.com/office/powerpoint/2010/main" val="858454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Only one of the following is true about money lists.</a:t>
            </a:r>
            <a:endParaRPr lang="en-US" dirty="0"/>
          </a:p>
        </p:txBody>
      </p:sp>
      <p:sp>
        <p:nvSpPr>
          <p:cNvPr id="3" name="Content Placeholder 2"/>
          <p:cNvSpPr>
            <a:spLocks noGrp="1"/>
          </p:cNvSpPr>
          <p:nvPr>
            <p:ph idx="1"/>
          </p:nvPr>
        </p:nvSpPr>
        <p:spPr>
          <a:xfrm>
            <a:off x="457200" y="1524000"/>
            <a:ext cx="8183880" cy="4187952"/>
          </a:xfrm>
        </p:spPr>
        <p:txBody>
          <a:bodyPr>
            <a:normAutofit fontScale="92500" lnSpcReduction="20000"/>
          </a:bodyPr>
          <a:lstStyle/>
          <a:p>
            <a:pPr marL="514350" indent="-514350">
              <a:buSzPct val="100000"/>
              <a:buFont typeface="+mj-lt"/>
              <a:buAutoNum type="alphaUcPeriod"/>
            </a:pPr>
            <a:r>
              <a:rPr lang="en-US" dirty="0" smtClean="0"/>
              <a:t>A department does not need to keep copies of checks</a:t>
            </a:r>
          </a:p>
          <a:p>
            <a:pPr marL="514350" indent="-514350">
              <a:buSzPct val="100000"/>
              <a:buFont typeface="+mj-lt"/>
              <a:buAutoNum type="alphaUcPeriod"/>
            </a:pPr>
            <a:r>
              <a:rPr lang="en-US" dirty="0"/>
              <a:t>Money received under $50 may be accumulated up to </a:t>
            </a:r>
            <a:r>
              <a:rPr lang="en-US" dirty="0" smtClean="0"/>
              <a:t>one </a:t>
            </a:r>
            <a:r>
              <a:rPr lang="en-US" dirty="0"/>
              <a:t>week before </a:t>
            </a:r>
            <a:r>
              <a:rPr lang="en-US" dirty="0" smtClean="0"/>
              <a:t>depositing</a:t>
            </a:r>
          </a:p>
          <a:p>
            <a:pPr marL="514350" indent="-514350">
              <a:buSzPct val="100000"/>
              <a:buFont typeface="+mj-lt"/>
              <a:buAutoNum type="alphaUcPeriod"/>
            </a:pPr>
            <a:r>
              <a:rPr lang="en-US" dirty="0" smtClean="0"/>
              <a:t>A supervisor does not have to take the Cash Management course if she/he does not touch the money</a:t>
            </a:r>
          </a:p>
          <a:p>
            <a:pPr marL="514350" indent="-514350">
              <a:buSzPct val="100000"/>
              <a:buFont typeface="+mj-lt"/>
              <a:buAutoNum type="alphaUcPeriod"/>
            </a:pPr>
            <a:r>
              <a:rPr lang="en-US" dirty="0" smtClean="0"/>
              <a:t>Only one person is required to open the mail as long as a check log is used.</a:t>
            </a:r>
          </a:p>
          <a:p>
            <a:pPr marL="514350" indent="-514350">
              <a:buSzPct val="100000"/>
              <a:buFont typeface="+mj-lt"/>
              <a:buAutoNum type="alphaUcPeriod"/>
            </a:pPr>
            <a:r>
              <a:rPr lang="en-US" dirty="0" smtClean="0"/>
              <a:t>Nobody looks at the comment section, so you do not have to fill it out</a:t>
            </a:r>
          </a:p>
        </p:txBody>
      </p:sp>
      <p:sp>
        <p:nvSpPr>
          <p:cNvPr id="4" name="Oval 3"/>
          <p:cNvSpPr/>
          <p:nvPr/>
        </p:nvSpPr>
        <p:spPr>
          <a:xfrm>
            <a:off x="470714" y="2133600"/>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1167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sz="2800" dirty="0" smtClean="0">
                <a:solidFill>
                  <a:srgbClr val="4D8350"/>
                </a:solidFill>
              </a:rPr>
              <a:t>Only one of the following is true about money lists.</a:t>
            </a:r>
            <a:endParaRPr lang="en-US" sz="2800" dirty="0">
              <a:solidFill>
                <a:srgbClr val="4D8350"/>
              </a:solidFill>
            </a:endParaRPr>
          </a:p>
        </p:txBody>
      </p:sp>
      <p:sp>
        <p:nvSpPr>
          <p:cNvPr id="3" name="Content Placeholder 2"/>
          <p:cNvSpPr>
            <a:spLocks noGrp="1"/>
          </p:cNvSpPr>
          <p:nvPr>
            <p:ph idx="1"/>
          </p:nvPr>
        </p:nvSpPr>
        <p:spPr>
          <a:xfrm>
            <a:off x="470714" y="1752600"/>
            <a:ext cx="8183880" cy="4572000"/>
          </a:xfrm>
        </p:spPr>
        <p:txBody>
          <a:bodyPr>
            <a:normAutofit fontScale="62500" lnSpcReduction="20000"/>
          </a:bodyPr>
          <a:lstStyle/>
          <a:p>
            <a:pPr marL="514350" indent="-514350">
              <a:buSzPct val="100000"/>
              <a:buFont typeface="+mj-lt"/>
              <a:buAutoNum type="alphaUcPeriod"/>
            </a:pPr>
            <a:r>
              <a:rPr lang="en-US" dirty="0" smtClean="0"/>
              <a:t>Departments </a:t>
            </a:r>
            <a:r>
              <a:rPr lang="en-US" dirty="0"/>
              <a:t>should keep copies of all Money Lists with check copies and other documents received.  These are not kept anywhere else.</a:t>
            </a:r>
          </a:p>
          <a:p>
            <a:pPr marL="514350" indent="-514350">
              <a:buSzPct val="100000"/>
              <a:buFont typeface="+mj-lt"/>
              <a:buAutoNum type="alphaUcPeriod"/>
            </a:pPr>
            <a:r>
              <a:rPr lang="en-US" dirty="0" smtClean="0"/>
              <a:t>All </a:t>
            </a:r>
            <a:r>
              <a:rPr lang="en-US" dirty="0"/>
              <a:t>funds received are required by policy to be deposited at least </a:t>
            </a:r>
            <a:r>
              <a:rPr lang="en-US" dirty="0" smtClean="0"/>
              <a:t>weekly. When </a:t>
            </a:r>
            <a:r>
              <a:rPr lang="en-US" dirty="0"/>
              <a:t>less than fifty dollars ($50) is involved, monies may be accumulated up to a </a:t>
            </a:r>
            <a:r>
              <a:rPr lang="en-US" dirty="0" smtClean="0"/>
              <a:t>week. </a:t>
            </a:r>
            <a:r>
              <a:rPr lang="en-US" i="1" dirty="0" smtClean="0"/>
              <a:t>Policy 7200-Cash </a:t>
            </a:r>
            <a:r>
              <a:rPr lang="en-US" i="1" dirty="0"/>
              <a:t>Management, </a:t>
            </a:r>
            <a:r>
              <a:rPr lang="en-US" i="1" dirty="0" smtClean="0"/>
              <a:t>Section 2</a:t>
            </a:r>
            <a:endParaRPr lang="en-US" i="1" dirty="0"/>
          </a:p>
          <a:p>
            <a:pPr marL="514350" indent="-514350">
              <a:buSzPct val="100000"/>
              <a:buFont typeface="+mj-lt"/>
              <a:buAutoNum type="alphaUcPeriod"/>
            </a:pPr>
            <a:r>
              <a:rPr lang="en-US" i="1" dirty="0" smtClean="0"/>
              <a:t>Policy </a:t>
            </a:r>
            <a:r>
              <a:rPr lang="en-US" i="1" dirty="0"/>
              <a:t>7200 </a:t>
            </a:r>
            <a:r>
              <a:rPr lang="en-US" i="1" dirty="0" smtClean="0"/>
              <a:t>Section 1.1 </a:t>
            </a:r>
            <a:r>
              <a:rPr lang="en-US" dirty="0" smtClean="0"/>
              <a:t>states </a:t>
            </a:r>
            <a:r>
              <a:rPr lang="en-US" dirty="0"/>
              <a:t>that </a:t>
            </a:r>
            <a:r>
              <a:rPr lang="en-US" dirty="0" smtClean="0"/>
              <a:t>“Individuals </a:t>
            </a:r>
            <a:r>
              <a:rPr lang="en-US" dirty="0"/>
              <a:t>responsible for handling cash and their direct supervisor must take the online "Cash Management" </a:t>
            </a:r>
            <a:r>
              <a:rPr lang="en-US" dirty="0" smtClean="0"/>
              <a:t>training course…”; </a:t>
            </a:r>
            <a:r>
              <a:rPr lang="en-US" dirty="0"/>
              <a:t>we recommend ALL persons involved in money list process take the course</a:t>
            </a:r>
          </a:p>
          <a:p>
            <a:pPr marL="514350" indent="-514350">
              <a:buSzPct val="100000"/>
              <a:buFont typeface="+mj-lt"/>
              <a:buAutoNum type="alphaUcPeriod"/>
            </a:pPr>
            <a:r>
              <a:rPr lang="en-US" dirty="0"/>
              <a:t>Unrestricted Accounting recommends a definitive segregation of duties by having a witness assist the opening of mail as part of good internal control.</a:t>
            </a:r>
          </a:p>
          <a:p>
            <a:pPr marL="514350" indent="-514350">
              <a:buSzPct val="100000"/>
              <a:buFont typeface="+mj-lt"/>
              <a:buAutoNum type="alphaUcPeriod"/>
            </a:pPr>
            <a:r>
              <a:rPr lang="en-US" dirty="0" smtClean="0"/>
              <a:t>Like any business transaction document, the comment section should be filled out so a Reviewer knows the purpose of the deposit(s).</a:t>
            </a:r>
          </a:p>
          <a:p>
            <a:pPr marL="0" indent="0">
              <a:buSzPct val="100000"/>
              <a:buNone/>
            </a:pPr>
            <a:endParaRPr lang="en-US" dirty="0"/>
          </a:p>
          <a:p>
            <a:pPr marL="0" indent="0">
              <a:buSzPct val="100000"/>
              <a:buNone/>
            </a:pPr>
            <a:r>
              <a:rPr lang="en-US" i="1" dirty="0"/>
              <a:t>Refer to Policy 7200: Cash Management</a:t>
            </a:r>
            <a:endParaRPr lang="en-US" i="1" dirty="0" smtClean="0"/>
          </a:p>
        </p:txBody>
      </p:sp>
    </p:spTree>
    <p:extLst>
      <p:ext uri="{BB962C8B-B14F-4D97-AF65-F5344CB8AC3E}">
        <p14:creationId xmlns:p14="http://schemas.microsoft.com/office/powerpoint/2010/main" val="2786723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29" y="838200"/>
            <a:ext cx="8183880" cy="1051560"/>
          </a:xfrm>
        </p:spPr>
        <p:txBody>
          <a:bodyPr>
            <a:normAutofit fontScale="90000"/>
          </a:bodyPr>
          <a:lstStyle/>
          <a:p>
            <a:r>
              <a:rPr lang="en-US" dirty="0" smtClean="0"/>
              <a:t>A payment to a current student for services performed should be treated as:</a:t>
            </a:r>
            <a:endParaRPr lang="en-US" dirty="0"/>
          </a:p>
        </p:txBody>
      </p:sp>
      <p:sp>
        <p:nvSpPr>
          <p:cNvPr id="3" name="Content Placeholder 2"/>
          <p:cNvSpPr>
            <a:spLocks noGrp="1"/>
          </p:cNvSpPr>
          <p:nvPr>
            <p:ph idx="1"/>
          </p:nvPr>
        </p:nvSpPr>
        <p:spPr>
          <a:xfrm>
            <a:off x="435429" y="1981200"/>
            <a:ext cx="8183880" cy="3959352"/>
          </a:xfrm>
        </p:spPr>
        <p:txBody>
          <a:bodyPr>
            <a:normAutofit fontScale="92500"/>
          </a:bodyPr>
          <a:lstStyle/>
          <a:p>
            <a:pPr marL="514350" indent="-514350">
              <a:buSzPct val="100000"/>
              <a:buFont typeface="+mj-lt"/>
              <a:buAutoNum type="alphaUcPeriod"/>
            </a:pPr>
            <a:r>
              <a:rPr lang="en-US" dirty="0" smtClean="0"/>
              <a:t>A business </a:t>
            </a:r>
            <a:r>
              <a:rPr lang="en-US" dirty="0"/>
              <a:t>e</a:t>
            </a:r>
            <a:r>
              <a:rPr lang="en-US" dirty="0" smtClean="0"/>
              <a:t>xpense, and paid via a Chrome River Student Expense Report</a:t>
            </a:r>
          </a:p>
          <a:p>
            <a:pPr marL="514350" indent="-514350">
              <a:buSzPct val="100000"/>
              <a:buFont typeface="+mj-lt"/>
              <a:buAutoNum type="alphaUcPeriod"/>
            </a:pPr>
            <a:r>
              <a:rPr lang="en-US" dirty="0" smtClean="0"/>
              <a:t>A scholarship, and processed as a Departmental Award through Financial Aid</a:t>
            </a:r>
          </a:p>
          <a:p>
            <a:pPr marL="514350" indent="-514350">
              <a:buSzPct val="100000"/>
              <a:buFont typeface="+mj-lt"/>
              <a:buAutoNum type="alphaUcPeriod"/>
            </a:pPr>
            <a:r>
              <a:rPr lang="en-US" dirty="0" smtClean="0"/>
              <a:t>A business expense, if primarily for the benefit of the student’s education</a:t>
            </a:r>
          </a:p>
          <a:p>
            <a:pPr marL="514350" indent="-514350">
              <a:buSzPct val="100000"/>
              <a:buFont typeface="+mj-lt"/>
              <a:buAutoNum type="alphaUcPeriod"/>
            </a:pPr>
            <a:r>
              <a:rPr lang="en-US" dirty="0" smtClean="0"/>
              <a:t>Employment compensation, and payment should be processed through Payroll</a:t>
            </a:r>
          </a:p>
          <a:p>
            <a:pPr marL="514350" indent="-514350">
              <a:buSzPct val="100000"/>
              <a:buFont typeface="+mj-lt"/>
              <a:buAutoNum type="alphaUcPeriod"/>
            </a:pPr>
            <a:r>
              <a:rPr lang="en-US" dirty="0" smtClean="0"/>
              <a:t>A scholarship, if it pertains to UNM business</a:t>
            </a:r>
          </a:p>
        </p:txBody>
      </p:sp>
      <p:sp>
        <p:nvSpPr>
          <p:cNvPr id="4" name="Oval 3"/>
          <p:cNvSpPr/>
          <p:nvPr/>
        </p:nvSpPr>
        <p:spPr>
          <a:xfrm>
            <a:off x="435429" y="4572000"/>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8420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29" y="838200"/>
            <a:ext cx="8183880" cy="1051560"/>
          </a:xfrm>
        </p:spPr>
        <p:txBody>
          <a:bodyPr>
            <a:noAutofit/>
          </a:bodyPr>
          <a:lstStyle/>
          <a:p>
            <a:r>
              <a:rPr lang="en-US" sz="2800" dirty="0" smtClean="0">
                <a:solidFill>
                  <a:srgbClr val="4D8350"/>
                </a:solidFill>
              </a:rPr>
              <a:t>A payment to a current student for services performed should be </a:t>
            </a:r>
            <a:r>
              <a:rPr lang="en-US" sz="2800" dirty="0">
                <a:solidFill>
                  <a:srgbClr val="4D8350"/>
                </a:solidFill>
              </a:rPr>
              <a:t>treated as Employment </a:t>
            </a:r>
            <a:r>
              <a:rPr lang="en-US" sz="2800" dirty="0" smtClean="0">
                <a:solidFill>
                  <a:srgbClr val="4D8350"/>
                </a:solidFill>
              </a:rPr>
              <a:t>compensation.</a:t>
            </a:r>
            <a:endParaRPr lang="en-US" sz="2800" dirty="0">
              <a:solidFill>
                <a:srgbClr val="4D8350"/>
              </a:solidFill>
            </a:endParaRPr>
          </a:p>
        </p:txBody>
      </p:sp>
      <p:sp>
        <p:nvSpPr>
          <p:cNvPr id="3" name="Content Placeholder 2"/>
          <p:cNvSpPr>
            <a:spLocks noGrp="1"/>
          </p:cNvSpPr>
          <p:nvPr>
            <p:ph idx="1"/>
          </p:nvPr>
        </p:nvSpPr>
        <p:spPr>
          <a:xfrm>
            <a:off x="435429" y="1981200"/>
            <a:ext cx="8183880" cy="4343400"/>
          </a:xfrm>
        </p:spPr>
        <p:txBody>
          <a:bodyPr>
            <a:normAutofit fontScale="62500" lnSpcReduction="20000"/>
          </a:bodyPr>
          <a:lstStyle/>
          <a:p>
            <a:pPr>
              <a:buSzPct val="100000"/>
            </a:pPr>
            <a:r>
              <a:rPr lang="en-US" dirty="0" smtClean="0"/>
              <a:t>If no services are performed, and the student is requesting an expense reimbursement that pertains to UNM business, then payment should be via a </a:t>
            </a:r>
            <a:r>
              <a:rPr lang="en-US" dirty="0"/>
              <a:t>Chrome River Student Expense Report </a:t>
            </a:r>
            <a:r>
              <a:rPr lang="en-US" dirty="0" smtClean="0"/>
              <a:t>(Accts Payable).</a:t>
            </a:r>
          </a:p>
          <a:p>
            <a:pPr>
              <a:buSzPct val="100000"/>
            </a:pPr>
            <a:r>
              <a:rPr lang="en-US" dirty="0" smtClean="0"/>
              <a:t>If no services are performed, and there is no expense reimbursement, the payment should be via a Dept. Scholarship award (Financial Aid).</a:t>
            </a:r>
          </a:p>
          <a:p>
            <a:pPr>
              <a:buSzPct val="100000"/>
            </a:pPr>
            <a:r>
              <a:rPr lang="en-US" dirty="0"/>
              <a:t>If no services are performed, and the student is requesting an expense </a:t>
            </a:r>
            <a:r>
              <a:rPr lang="en-US" dirty="0" smtClean="0"/>
              <a:t>reimbursement that benefits the student’s education, </a:t>
            </a:r>
            <a:r>
              <a:rPr lang="en-US" dirty="0"/>
              <a:t>the payment should be via a Dept. Scholarship </a:t>
            </a:r>
            <a:r>
              <a:rPr lang="en-US" dirty="0" smtClean="0"/>
              <a:t>award. Be sure to explain how it benefits the student’s education.</a:t>
            </a:r>
          </a:p>
          <a:p>
            <a:pPr>
              <a:buSzPct val="100000"/>
            </a:pPr>
            <a:r>
              <a:rPr lang="en-US" dirty="0" smtClean="0"/>
              <a:t>If services are performed, provide detailed description of services or work performed.</a:t>
            </a:r>
          </a:p>
          <a:p>
            <a:pPr marL="0" indent="0">
              <a:buSzPct val="100000"/>
              <a:buNone/>
            </a:pPr>
            <a:r>
              <a:rPr lang="en-US" dirty="0" smtClean="0"/>
              <a:t>Use the link below that has flowchart for determining the proper treatment for student </a:t>
            </a:r>
            <a:r>
              <a:rPr lang="en-US" dirty="0"/>
              <a:t>payments</a:t>
            </a:r>
            <a:r>
              <a:rPr lang="en-US" dirty="0" smtClean="0"/>
              <a:t>:</a:t>
            </a:r>
          </a:p>
          <a:p>
            <a:pPr marL="0" indent="0">
              <a:buSzPct val="100000"/>
              <a:buNone/>
            </a:pPr>
            <a:r>
              <a:rPr lang="en-US" u="sng" dirty="0" smtClean="0">
                <a:solidFill>
                  <a:srgbClr val="0070C0"/>
                </a:solidFill>
              </a:rPr>
              <a:t>http</a:t>
            </a:r>
            <a:r>
              <a:rPr lang="en-US" u="sng" dirty="0">
                <a:solidFill>
                  <a:srgbClr val="0070C0"/>
                </a:solidFill>
              </a:rPr>
              <a:t>://ua.unm.edu/resources/student-payment-flowchart-cr.pdf</a:t>
            </a:r>
            <a:endParaRPr lang="en-US" u="sng" dirty="0" smtClean="0">
              <a:solidFill>
                <a:srgbClr val="0070C0"/>
              </a:solidFill>
            </a:endParaRPr>
          </a:p>
          <a:p>
            <a:pPr marL="0" indent="0">
              <a:buSzPct val="100000"/>
              <a:buNone/>
            </a:pPr>
            <a:endParaRPr lang="en-US" sz="2600" dirty="0"/>
          </a:p>
          <a:p>
            <a:pPr>
              <a:buSzPct val="100000"/>
            </a:pPr>
            <a:endParaRPr lang="en-US" dirty="0" smtClean="0"/>
          </a:p>
          <a:p>
            <a:pPr>
              <a:buSzPct val="100000"/>
            </a:pPr>
            <a:endParaRPr lang="en-US" dirty="0" smtClean="0"/>
          </a:p>
        </p:txBody>
      </p:sp>
    </p:spTree>
    <p:extLst>
      <p:ext uri="{BB962C8B-B14F-4D97-AF65-F5344CB8AC3E}">
        <p14:creationId xmlns:p14="http://schemas.microsoft.com/office/powerpoint/2010/main" val="3540144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626" y="472804"/>
            <a:ext cx="8183880" cy="546641"/>
          </a:xfrm>
        </p:spPr>
        <p:txBody>
          <a:bodyPr>
            <a:noAutofit/>
          </a:bodyPr>
          <a:lstStyle/>
          <a:p>
            <a:r>
              <a:rPr lang="en-US" sz="2800" dirty="0"/>
              <a:t>W</a:t>
            </a:r>
            <a:r>
              <a:rPr lang="en-US" sz="2800" dirty="0" smtClean="0"/>
              <a:t>hich is true about Chrome River?</a:t>
            </a:r>
            <a:endParaRPr lang="en-US" sz="2800" dirty="0"/>
          </a:p>
        </p:txBody>
      </p:sp>
      <p:sp>
        <p:nvSpPr>
          <p:cNvPr id="3" name="Content Placeholder 2"/>
          <p:cNvSpPr>
            <a:spLocks noGrp="1"/>
          </p:cNvSpPr>
          <p:nvPr>
            <p:ph idx="1"/>
          </p:nvPr>
        </p:nvSpPr>
        <p:spPr>
          <a:xfrm>
            <a:off x="450706" y="1057544"/>
            <a:ext cx="8305800" cy="4809855"/>
          </a:xfrm>
        </p:spPr>
        <p:txBody>
          <a:bodyPr>
            <a:normAutofit fontScale="92500" lnSpcReduction="10000"/>
          </a:bodyPr>
          <a:lstStyle/>
          <a:p>
            <a:pPr marL="514350" indent="-514350">
              <a:buSzPct val="100000"/>
              <a:buFont typeface="+mj-lt"/>
              <a:buAutoNum type="alphaUcPeriod"/>
            </a:pPr>
            <a:r>
              <a:rPr lang="en-US" dirty="0" smtClean="0"/>
              <a:t>Chrome River is UNM’s new accounting system, replacing Banner</a:t>
            </a:r>
          </a:p>
          <a:p>
            <a:pPr marL="514350" indent="-514350">
              <a:buSzPct val="100000"/>
              <a:buFont typeface="+mj-lt"/>
              <a:buAutoNum type="alphaUcPeriod"/>
            </a:pPr>
            <a:r>
              <a:rPr lang="en-US" dirty="0" smtClean="0"/>
              <a:t>Chrome River is UNM’s new reporting system, replacing MyReports</a:t>
            </a:r>
          </a:p>
          <a:p>
            <a:pPr marL="514350" indent="-514350">
              <a:buSzPct val="100000"/>
              <a:buFont typeface="+mj-lt"/>
              <a:buAutoNum type="alphaUcPeriod"/>
            </a:pPr>
            <a:r>
              <a:rPr lang="en-US" dirty="0" smtClean="0"/>
              <a:t>Chrome River is UNM’s new reimbursement system, replacing DPIs and </a:t>
            </a:r>
            <a:r>
              <a:rPr lang="en-US" dirty="0" err="1" smtClean="0"/>
              <a:t>PCard</a:t>
            </a:r>
            <a:r>
              <a:rPr lang="en-US" dirty="0" smtClean="0"/>
              <a:t> reconciliation logs</a:t>
            </a:r>
          </a:p>
          <a:p>
            <a:pPr marL="514350" indent="-514350">
              <a:buSzPct val="100000"/>
              <a:buFont typeface="+mj-lt"/>
              <a:buAutoNum type="alphaUcPeriod"/>
            </a:pPr>
            <a:r>
              <a:rPr lang="en-US" dirty="0" smtClean="0"/>
              <a:t>Chrome River is Marketing’s new tool to help reimagine how people define, view, and experience UNM</a:t>
            </a:r>
          </a:p>
          <a:p>
            <a:pPr marL="514350" indent="-514350">
              <a:buSzPct val="100000"/>
              <a:buFont typeface="+mj-lt"/>
              <a:buAutoNum type="alphaUcPeriod"/>
            </a:pPr>
            <a:r>
              <a:rPr lang="en-US" dirty="0" smtClean="0"/>
              <a:t>Chrome River was built in-house to supplement the accounting system</a:t>
            </a:r>
          </a:p>
        </p:txBody>
      </p:sp>
      <p:sp>
        <p:nvSpPr>
          <p:cNvPr id="4" name="Oval 3"/>
          <p:cNvSpPr/>
          <p:nvPr/>
        </p:nvSpPr>
        <p:spPr>
          <a:xfrm>
            <a:off x="401798" y="2590800"/>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049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457200"/>
            <a:ext cx="8183880" cy="594360"/>
          </a:xfrm>
        </p:spPr>
        <p:txBody>
          <a:bodyPr>
            <a:noAutofit/>
          </a:bodyPr>
          <a:lstStyle/>
          <a:p>
            <a:r>
              <a:rPr lang="en-US" sz="2800" dirty="0" smtClean="0">
                <a:solidFill>
                  <a:srgbClr val="4D8350"/>
                </a:solidFill>
              </a:rPr>
              <a:t>Which is true about Chrome River?</a:t>
            </a:r>
            <a:endParaRPr lang="en-US" sz="2800" dirty="0">
              <a:solidFill>
                <a:srgbClr val="4D8350"/>
              </a:solidFill>
            </a:endParaRPr>
          </a:p>
        </p:txBody>
      </p:sp>
      <p:sp>
        <p:nvSpPr>
          <p:cNvPr id="3" name="Content Placeholder 2"/>
          <p:cNvSpPr>
            <a:spLocks noGrp="1"/>
          </p:cNvSpPr>
          <p:nvPr>
            <p:ph idx="1"/>
          </p:nvPr>
        </p:nvSpPr>
        <p:spPr>
          <a:xfrm>
            <a:off x="347328" y="1057003"/>
            <a:ext cx="8458200" cy="4492752"/>
          </a:xfrm>
        </p:spPr>
        <p:txBody>
          <a:bodyPr>
            <a:normAutofit fontScale="92500" lnSpcReduction="20000"/>
          </a:bodyPr>
          <a:lstStyle/>
          <a:p>
            <a:pPr marL="514350" indent="-514350">
              <a:buSzPct val="100000"/>
              <a:buFont typeface="+mj-lt"/>
              <a:buAutoNum type="alphaUcPeriod"/>
            </a:pPr>
            <a:r>
              <a:rPr lang="en-US" dirty="0" smtClean="0"/>
              <a:t>Banner is UNM’s accounting system</a:t>
            </a:r>
          </a:p>
          <a:p>
            <a:pPr marL="514350" indent="-514350">
              <a:buSzPct val="100000"/>
              <a:buFont typeface="+mj-lt"/>
              <a:buAutoNum type="alphaUcPeriod"/>
            </a:pPr>
            <a:r>
              <a:rPr lang="en-US" dirty="0" smtClean="0"/>
              <a:t>MyReports is UNM’s primary reporting system for the financial area</a:t>
            </a:r>
          </a:p>
          <a:p>
            <a:pPr marL="514350" indent="-514350">
              <a:buSzPct val="100000"/>
              <a:buFont typeface="+mj-lt"/>
              <a:buAutoNum type="alphaUcPeriod"/>
            </a:pPr>
            <a:r>
              <a:rPr lang="en-US" dirty="0" smtClean="0"/>
              <a:t>Chrome River was implemented to simplify and increase payment efficiencies in the reimbursement process.  </a:t>
            </a:r>
            <a:r>
              <a:rPr lang="en-US" dirty="0" err="1" smtClean="0"/>
              <a:t>PCard</a:t>
            </a:r>
            <a:r>
              <a:rPr lang="en-US" dirty="0" smtClean="0"/>
              <a:t> transactions are allocated and reconciled at the same time.</a:t>
            </a:r>
          </a:p>
          <a:p>
            <a:pPr marL="514350" indent="-514350">
              <a:buSzPct val="100000"/>
              <a:buFont typeface="+mj-lt"/>
              <a:buAutoNum type="alphaUcPeriod"/>
            </a:pPr>
            <a:r>
              <a:rPr lang="en-US" dirty="0" smtClean="0"/>
              <a:t>Marketing’s current Brand Strategy Initiative is unrelated to Chrome River</a:t>
            </a:r>
          </a:p>
          <a:p>
            <a:pPr marL="514350" indent="-514350">
              <a:buSzPct val="100000"/>
              <a:buFont typeface="+mj-lt"/>
              <a:buAutoNum type="alphaUcPeriod"/>
            </a:pPr>
            <a:r>
              <a:rPr lang="en-US" dirty="0" smtClean="0"/>
              <a:t>We purchased Chrome River from Chrome River Technologies, Inc.  It is integrated with Banner</a:t>
            </a:r>
          </a:p>
        </p:txBody>
      </p:sp>
    </p:spTree>
    <p:extLst>
      <p:ext uri="{BB962C8B-B14F-4D97-AF65-F5344CB8AC3E}">
        <p14:creationId xmlns:p14="http://schemas.microsoft.com/office/powerpoint/2010/main" val="243562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637567"/>
            <a:ext cx="8183880" cy="1051560"/>
          </a:xfrm>
        </p:spPr>
        <p:txBody>
          <a:bodyPr>
            <a:normAutofit/>
          </a:bodyPr>
          <a:lstStyle/>
          <a:p>
            <a:pPr algn="ctr"/>
            <a:r>
              <a:rPr lang="en-US" sz="2800" dirty="0" smtClean="0">
                <a:effectLst/>
              </a:rPr>
              <a:t>Lunch Education And Review Network</a:t>
            </a:r>
            <a:br>
              <a:rPr lang="en-US" sz="2800" dirty="0" smtClean="0">
                <a:effectLst/>
              </a:rPr>
            </a:br>
            <a:r>
              <a:rPr lang="en-US" sz="2800" dirty="0" smtClean="0">
                <a:effectLst/>
              </a:rPr>
              <a:t>LEARN</a:t>
            </a:r>
            <a:endParaRPr lang="en-US" sz="2800" dirty="0">
              <a:effectLst/>
            </a:endParaRPr>
          </a:p>
        </p:txBody>
      </p:sp>
      <p:sp>
        <p:nvSpPr>
          <p:cNvPr id="3" name="Content Placeholder 2"/>
          <p:cNvSpPr>
            <a:spLocks noGrp="1"/>
          </p:cNvSpPr>
          <p:nvPr>
            <p:ph idx="1"/>
          </p:nvPr>
        </p:nvSpPr>
        <p:spPr>
          <a:xfrm>
            <a:off x="292281" y="1689127"/>
            <a:ext cx="8183880" cy="4187952"/>
          </a:xfrm>
        </p:spPr>
        <p:txBody>
          <a:bodyPr/>
          <a:lstStyle/>
          <a:p>
            <a:r>
              <a:rPr lang="en-US" dirty="0" smtClean="0"/>
              <a:t>Brown bag initiative </a:t>
            </a:r>
          </a:p>
          <a:p>
            <a:endParaRPr lang="en-US" dirty="0" smtClean="0"/>
          </a:p>
          <a:p>
            <a:r>
              <a:rPr lang="en-US" dirty="0"/>
              <a:t>B</a:t>
            </a:r>
            <a:r>
              <a:rPr lang="en-US" dirty="0" smtClean="0"/>
              <a:t>egan in 2008</a:t>
            </a:r>
          </a:p>
          <a:p>
            <a:pPr marL="0" indent="0">
              <a:buNone/>
            </a:pPr>
            <a:endParaRPr lang="en-US" dirty="0" smtClean="0"/>
          </a:p>
          <a:p>
            <a:r>
              <a:rPr lang="en-US" dirty="0" smtClean="0"/>
              <a:t>Over 50 sessions presented</a:t>
            </a:r>
          </a:p>
          <a:p>
            <a:pPr marL="0" indent="0">
              <a:buNone/>
            </a:pPr>
            <a:endParaRPr lang="en-US" dirty="0" smtClean="0"/>
          </a:p>
          <a:p>
            <a:r>
              <a:rPr lang="en-US" dirty="0" smtClean="0"/>
              <a:t>More than 5,000 in attendance</a:t>
            </a:r>
          </a:p>
          <a:p>
            <a:endParaRPr lang="en-US" dirty="0" smtClean="0"/>
          </a:p>
        </p:txBody>
      </p:sp>
    </p:spTree>
    <p:extLst>
      <p:ext uri="{BB962C8B-B14F-4D97-AF65-F5344CB8AC3E}">
        <p14:creationId xmlns:p14="http://schemas.microsoft.com/office/powerpoint/2010/main" val="292209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Only one of the following is true about employee </a:t>
            </a:r>
            <a:r>
              <a:rPr lang="en-US" dirty="0" smtClean="0">
                <a:solidFill>
                  <a:srgbClr val="6594DA"/>
                </a:solidFill>
              </a:rPr>
              <a:t>travel</a:t>
            </a:r>
            <a:r>
              <a:rPr lang="en-US" dirty="0" smtClean="0"/>
              <a:t>:</a:t>
            </a:r>
            <a:endParaRPr lang="en-US" dirty="0"/>
          </a:p>
        </p:txBody>
      </p:sp>
      <p:sp>
        <p:nvSpPr>
          <p:cNvPr id="3" name="Content Placeholder 2"/>
          <p:cNvSpPr>
            <a:spLocks noGrp="1"/>
          </p:cNvSpPr>
          <p:nvPr>
            <p:ph idx="1"/>
          </p:nvPr>
        </p:nvSpPr>
        <p:spPr>
          <a:xfrm>
            <a:off x="457200" y="1524000"/>
            <a:ext cx="8183880" cy="4724400"/>
          </a:xfrm>
        </p:spPr>
        <p:txBody>
          <a:bodyPr>
            <a:normAutofit/>
          </a:bodyPr>
          <a:lstStyle/>
          <a:p>
            <a:pPr marL="514350" indent="-514350">
              <a:buSzPct val="100000"/>
              <a:buFont typeface="+mj-lt"/>
              <a:buAutoNum type="alphaUcPeriod"/>
            </a:pPr>
            <a:r>
              <a:rPr lang="en-US" sz="2400" dirty="0" smtClean="0"/>
              <a:t>UNM will always reimburse for the  cost of a taxi to go eat dinner at a restaurant</a:t>
            </a:r>
          </a:p>
          <a:p>
            <a:pPr marL="514350" indent="-514350">
              <a:buSzPct val="100000"/>
              <a:buFont typeface="+mj-lt"/>
              <a:buAutoNum type="alphaUcPeriod"/>
            </a:pPr>
            <a:r>
              <a:rPr lang="en-US" sz="2400" dirty="0" smtClean="0"/>
              <a:t>UNM does not reimburse for per diem meals unless the trip is greater than 50 miles from the UNM place of business</a:t>
            </a:r>
          </a:p>
          <a:p>
            <a:pPr marL="514350" indent="-514350">
              <a:buSzPct val="100000"/>
              <a:buFont typeface="+mj-lt"/>
              <a:buAutoNum type="alphaUcPeriod"/>
            </a:pPr>
            <a:r>
              <a:rPr lang="en-US" sz="2400" dirty="0" smtClean="0"/>
              <a:t>Frequent flyer miles are reimbursable</a:t>
            </a:r>
          </a:p>
          <a:p>
            <a:pPr marL="514350" indent="-514350">
              <a:buSzPct val="100000"/>
              <a:buFont typeface="+mj-lt"/>
              <a:buAutoNum type="alphaUcPeriod"/>
            </a:pPr>
            <a:r>
              <a:rPr lang="en-US" sz="2400" dirty="0" smtClean="0"/>
              <a:t>Out of state travel must be done by </a:t>
            </a:r>
            <a:r>
              <a:rPr lang="en-US" sz="2400" dirty="0"/>
              <a:t>air as travel by </a:t>
            </a:r>
            <a:r>
              <a:rPr lang="en-US" sz="2400" dirty="0" smtClean="0"/>
              <a:t>personal car </a:t>
            </a:r>
            <a:r>
              <a:rPr lang="en-US" sz="2400" dirty="0"/>
              <a:t>is not </a:t>
            </a:r>
            <a:r>
              <a:rPr lang="en-US" sz="2400" dirty="0" smtClean="0"/>
              <a:t>reasonable</a:t>
            </a:r>
          </a:p>
          <a:p>
            <a:pPr marL="514350" indent="-514350">
              <a:buSzPct val="100000"/>
              <a:buFont typeface="+mj-lt"/>
              <a:buAutoNum type="alphaUcPeriod"/>
            </a:pPr>
            <a:r>
              <a:rPr lang="en-US" sz="2400" dirty="0" smtClean="0"/>
              <a:t>UNM will pay to purchase as much insurance as possible from the rental car company when an employee rents a vehicle</a:t>
            </a:r>
          </a:p>
        </p:txBody>
      </p:sp>
      <p:sp>
        <p:nvSpPr>
          <p:cNvPr id="4" name="Oval 3"/>
          <p:cNvSpPr/>
          <p:nvPr/>
        </p:nvSpPr>
        <p:spPr>
          <a:xfrm>
            <a:off x="435429" y="2286000"/>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570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sz="2800" dirty="0" smtClean="0">
                <a:solidFill>
                  <a:srgbClr val="4D8350"/>
                </a:solidFill>
              </a:rPr>
              <a:t>Only one of the following is true about travel:</a:t>
            </a:r>
            <a:endParaRPr lang="en-US" sz="2800" dirty="0">
              <a:solidFill>
                <a:srgbClr val="4D8350"/>
              </a:solidFill>
            </a:endParaRPr>
          </a:p>
        </p:txBody>
      </p:sp>
      <p:sp>
        <p:nvSpPr>
          <p:cNvPr id="3" name="Content Placeholder 2"/>
          <p:cNvSpPr>
            <a:spLocks noGrp="1"/>
          </p:cNvSpPr>
          <p:nvPr>
            <p:ph idx="1"/>
          </p:nvPr>
        </p:nvSpPr>
        <p:spPr>
          <a:xfrm>
            <a:off x="457200" y="1524000"/>
            <a:ext cx="8382000" cy="4495800"/>
          </a:xfrm>
        </p:spPr>
        <p:txBody>
          <a:bodyPr>
            <a:noAutofit/>
          </a:bodyPr>
          <a:lstStyle/>
          <a:p>
            <a:pPr marL="514350" indent="-514350">
              <a:buSzPct val="100000"/>
              <a:buFont typeface="+mj-lt"/>
              <a:buAutoNum type="alphaUcPeriod"/>
            </a:pPr>
            <a:r>
              <a:rPr lang="en-US" sz="1500" i="1" dirty="0" smtClean="0"/>
              <a:t>Travel </a:t>
            </a:r>
            <a:r>
              <a:rPr lang="en-US" sz="1500" i="1" dirty="0"/>
              <a:t>Policy 4030, section 9</a:t>
            </a:r>
            <a:r>
              <a:rPr lang="en-US" sz="1500" i="1" dirty="0" smtClean="0"/>
              <a:t>.5 </a:t>
            </a:r>
            <a:r>
              <a:rPr lang="en-US" sz="1500" dirty="0" smtClean="0"/>
              <a:t>states </a:t>
            </a:r>
            <a:r>
              <a:rPr lang="en-US" sz="1500" dirty="0"/>
              <a:t>that </a:t>
            </a:r>
            <a:r>
              <a:rPr lang="en-US" sz="1500" dirty="0" smtClean="0"/>
              <a:t>“</a:t>
            </a:r>
            <a:r>
              <a:rPr lang="en-US" sz="1600" dirty="0"/>
              <a:t>Taxi fares may be reimbursed for travel to and from a business destination such as airport, hotel, conference site, or other location necessitated by the business trip.  Taxi fares for travel to restaurants for personal meals or other locations of personal interest are not allowed</a:t>
            </a:r>
            <a:r>
              <a:rPr lang="en-US" sz="1600" dirty="0" smtClean="0"/>
              <a:t>.”</a:t>
            </a:r>
            <a:endParaRPr lang="en-US" sz="1500" dirty="0" smtClean="0"/>
          </a:p>
          <a:p>
            <a:pPr marL="514350" indent="-514350">
              <a:buSzPct val="100000"/>
              <a:buFont typeface="+mj-lt"/>
              <a:buAutoNum type="alphaUcPeriod"/>
            </a:pPr>
            <a:r>
              <a:rPr lang="en-US" sz="1500" i="1" dirty="0" smtClean="0"/>
              <a:t>Travel </a:t>
            </a:r>
            <a:r>
              <a:rPr lang="en-US" sz="1500" i="1" dirty="0"/>
              <a:t>Policy 4030, section </a:t>
            </a:r>
            <a:r>
              <a:rPr lang="en-US" sz="1500" i="1" dirty="0" smtClean="0"/>
              <a:t>3.1</a:t>
            </a:r>
            <a:r>
              <a:rPr lang="en-US" sz="1500" dirty="0" smtClean="0"/>
              <a:t> </a:t>
            </a:r>
            <a:r>
              <a:rPr lang="en-US" sz="1500" dirty="0"/>
              <a:t>states </a:t>
            </a:r>
            <a:r>
              <a:rPr lang="en-US" sz="1500" dirty="0" smtClean="0"/>
              <a:t>that “To </a:t>
            </a:r>
            <a:r>
              <a:rPr lang="en-US" sz="1500" dirty="0"/>
              <a:t>be eligible for travel expense reimbursement other than mileage, travelers must be on official University business at least </a:t>
            </a:r>
            <a:r>
              <a:rPr lang="en-US" sz="1500" dirty="0" smtClean="0"/>
              <a:t>fifty (50</a:t>
            </a:r>
            <a:r>
              <a:rPr lang="en-US" sz="1500" dirty="0"/>
              <a:t>) miles away from their assigned work location</a:t>
            </a:r>
            <a:r>
              <a:rPr lang="en-US" sz="1500" dirty="0" smtClean="0"/>
              <a:t>.”</a:t>
            </a:r>
            <a:r>
              <a:rPr lang="en-US" sz="1500" i="1" dirty="0" smtClean="0"/>
              <a:t> </a:t>
            </a:r>
          </a:p>
          <a:p>
            <a:pPr marL="514350" indent="-514350">
              <a:buSzPct val="100000"/>
              <a:buFont typeface="+mj-lt"/>
              <a:buAutoNum type="alphaUcPeriod"/>
            </a:pPr>
            <a:r>
              <a:rPr lang="en-US" sz="1500" dirty="0" smtClean="0"/>
              <a:t>Frequent flyer </a:t>
            </a:r>
            <a:r>
              <a:rPr lang="en-US" sz="1500" dirty="0"/>
              <a:t>miles are not actual out-of-pocket expenses that have been incurred by travelers. And the method and routing of travel cannot be arranged solely to take advantage of this and other incentives</a:t>
            </a:r>
            <a:r>
              <a:rPr lang="en-US" sz="1500" dirty="0" smtClean="0"/>
              <a:t>. </a:t>
            </a:r>
            <a:r>
              <a:rPr lang="en-US" sz="1500" i="1" dirty="0" smtClean="0"/>
              <a:t>Section 8.2.2</a:t>
            </a:r>
            <a:endParaRPr lang="en-US" sz="1500" dirty="0" smtClean="0"/>
          </a:p>
          <a:p>
            <a:pPr marL="514350" indent="-514350">
              <a:buSzPct val="100000"/>
              <a:buFont typeface="+mj-lt"/>
              <a:buAutoNum type="alphaUcPeriod"/>
            </a:pPr>
            <a:r>
              <a:rPr lang="en-US" sz="1500" dirty="0" smtClean="0"/>
              <a:t>A </a:t>
            </a:r>
            <a:r>
              <a:rPr lang="en-US" sz="1500" dirty="0"/>
              <a:t>traveler can use personal automobile in lieu of air travel when traveling out of </a:t>
            </a:r>
            <a:r>
              <a:rPr lang="en-US" sz="1500" dirty="0" smtClean="0"/>
              <a:t>state; </a:t>
            </a:r>
            <a:r>
              <a:rPr lang="en-US" sz="1500" dirty="0"/>
              <a:t>travel may not exceed the cost the traveler would have otherwise incurred if the traveler had flown. Comparison documentation should be </a:t>
            </a:r>
            <a:r>
              <a:rPr lang="en-US" sz="1500" dirty="0" smtClean="0"/>
              <a:t>attached to expense reports, </a:t>
            </a:r>
            <a:r>
              <a:rPr lang="en-US" sz="1500" dirty="0"/>
              <a:t>or UA will calculate</a:t>
            </a:r>
            <a:r>
              <a:rPr lang="en-US" sz="1500" dirty="0" smtClean="0"/>
              <a:t>. </a:t>
            </a:r>
            <a:r>
              <a:rPr lang="en-US" sz="1500" i="1" dirty="0" smtClean="0"/>
              <a:t>Section 9.4.2</a:t>
            </a:r>
            <a:endParaRPr lang="en-US" sz="1500" dirty="0"/>
          </a:p>
          <a:p>
            <a:pPr marL="514350" indent="-514350">
              <a:buSzPct val="100000"/>
              <a:buFont typeface="+mj-lt"/>
              <a:buAutoNum type="alphaUcPeriod"/>
            </a:pPr>
            <a:r>
              <a:rPr lang="en-US" sz="1500" dirty="0" smtClean="0"/>
              <a:t>No </a:t>
            </a:r>
            <a:r>
              <a:rPr lang="en-US" sz="1500" dirty="0"/>
              <a:t>additional insurance should be purchased from the rental car vendor</a:t>
            </a:r>
            <a:r>
              <a:rPr lang="en-US" sz="1500" dirty="0" smtClean="0"/>
              <a:t>. For insurance purposes, the State of NM Risk Mgmt </a:t>
            </a:r>
            <a:r>
              <a:rPr lang="en-US" sz="1500" dirty="0"/>
              <a:t>Division  treats rental cars rented by University travelers for official University business as if they were UNM vehicles</a:t>
            </a:r>
            <a:r>
              <a:rPr lang="en-US" sz="1500" dirty="0" smtClean="0"/>
              <a:t>. </a:t>
            </a:r>
            <a:r>
              <a:rPr lang="en-US" sz="1500" i="1" dirty="0" smtClean="0"/>
              <a:t>Section </a:t>
            </a:r>
            <a:r>
              <a:rPr lang="en-US" sz="1500" i="1" dirty="0"/>
              <a:t>9</a:t>
            </a:r>
            <a:r>
              <a:rPr lang="en-US" sz="1500" i="1" dirty="0" smtClean="0"/>
              <a:t>.2</a:t>
            </a:r>
          </a:p>
        </p:txBody>
      </p:sp>
    </p:spTree>
    <p:extLst>
      <p:ext uri="{BB962C8B-B14F-4D97-AF65-F5344CB8AC3E}">
        <p14:creationId xmlns:p14="http://schemas.microsoft.com/office/powerpoint/2010/main" val="4174570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259" y="381000"/>
            <a:ext cx="8183880" cy="1051560"/>
          </a:xfrm>
        </p:spPr>
        <p:txBody>
          <a:bodyPr>
            <a:normAutofit fontScale="90000"/>
          </a:bodyPr>
          <a:lstStyle/>
          <a:p>
            <a:r>
              <a:rPr lang="en-US" dirty="0" smtClean="0"/>
              <a:t>Only one of the following is true about travel:</a:t>
            </a:r>
            <a:endParaRPr lang="en-US" dirty="0"/>
          </a:p>
        </p:txBody>
      </p:sp>
      <p:sp>
        <p:nvSpPr>
          <p:cNvPr id="3" name="Content Placeholder 2"/>
          <p:cNvSpPr>
            <a:spLocks noGrp="1"/>
          </p:cNvSpPr>
          <p:nvPr>
            <p:ph idx="1"/>
          </p:nvPr>
        </p:nvSpPr>
        <p:spPr>
          <a:xfrm>
            <a:off x="447611" y="1371600"/>
            <a:ext cx="8183880" cy="4800600"/>
          </a:xfrm>
        </p:spPr>
        <p:txBody>
          <a:bodyPr>
            <a:normAutofit fontScale="92500" lnSpcReduction="10000"/>
          </a:bodyPr>
          <a:lstStyle/>
          <a:p>
            <a:pPr marL="514350" indent="-514350">
              <a:buSzPct val="100000"/>
              <a:buFont typeface="+mj-lt"/>
              <a:buAutoNum type="alphaUcPeriod"/>
            </a:pPr>
            <a:r>
              <a:rPr lang="en-US" dirty="0" smtClean="0"/>
              <a:t>A </a:t>
            </a:r>
            <a:r>
              <a:rPr lang="en-US" dirty="0"/>
              <a:t>traveler can </a:t>
            </a:r>
            <a:r>
              <a:rPr lang="en-US" dirty="0" smtClean="0"/>
              <a:t>always add </a:t>
            </a:r>
            <a:r>
              <a:rPr lang="en-US" dirty="0"/>
              <a:t>a GPS device to </a:t>
            </a:r>
            <a:r>
              <a:rPr lang="en-US" dirty="0" smtClean="0"/>
              <a:t>a car </a:t>
            </a:r>
            <a:r>
              <a:rPr lang="en-US" dirty="0"/>
              <a:t>rental contract if he/she drives at least </a:t>
            </a:r>
            <a:r>
              <a:rPr lang="en-US" dirty="0" smtClean="0"/>
              <a:t>50 </a:t>
            </a:r>
            <a:r>
              <a:rPr lang="en-US" dirty="0"/>
              <a:t>miles</a:t>
            </a:r>
            <a:endParaRPr lang="en-US" dirty="0" smtClean="0"/>
          </a:p>
          <a:p>
            <a:pPr marL="514350" indent="-514350">
              <a:buSzPct val="100000"/>
              <a:buFont typeface="+mj-lt"/>
              <a:buAutoNum type="alphaUcPeriod"/>
            </a:pPr>
            <a:r>
              <a:rPr lang="en-US" dirty="0" smtClean="0"/>
              <a:t>If an employee uses personal car, he/she can get reimbursed for gas receipts and up to $0.535/mile for mileage</a:t>
            </a:r>
          </a:p>
          <a:p>
            <a:pPr marL="514350" indent="-514350">
              <a:buSzPct val="100000"/>
              <a:buFont typeface="+mj-lt"/>
              <a:buAutoNum type="alphaUcPeriod"/>
            </a:pPr>
            <a:r>
              <a:rPr lang="en-US" dirty="0" smtClean="0"/>
              <a:t>An employee can bring spouse on a UNM business trip</a:t>
            </a:r>
          </a:p>
          <a:p>
            <a:pPr marL="514350" indent="-514350">
              <a:buSzPct val="100000"/>
              <a:buFont typeface="+mj-lt"/>
              <a:buAutoNum type="alphaUcPeriod"/>
            </a:pPr>
            <a:r>
              <a:rPr lang="en-US" dirty="0" smtClean="0"/>
              <a:t>Including conference agendas with reimbursement backup is optional</a:t>
            </a:r>
          </a:p>
          <a:p>
            <a:pPr marL="514350" indent="-514350">
              <a:buSzPct val="100000"/>
              <a:buFont typeface="+mj-lt"/>
              <a:buAutoNum type="alphaUcPeriod"/>
            </a:pPr>
            <a:r>
              <a:rPr lang="en-US" dirty="0" smtClean="0"/>
              <a:t>Any business purpose will suffice as long as you use the word “because” in the text</a:t>
            </a:r>
          </a:p>
          <a:p>
            <a:pPr marL="514350" indent="-514350">
              <a:buSzPct val="100000"/>
              <a:buFont typeface="+mj-lt"/>
              <a:buAutoNum type="alphaUcPeriod"/>
            </a:pPr>
            <a:endParaRPr lang="en-US" dirty="0" smtClean="0"/>
          </a:p>
        </p:txBody>
      </p:sp>
      <p:sp>
        <p:nvSpPr>
          <p:cNvPr id="4" name="Oval 3"/>
          <p:cNvSpPr/>
          <p:nvPr/>
        </p:nvSpPr>
        <p:spPr>
          <a:xfrm>
            <a:off x="442356" y="3581400"/>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664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259" y="381000"/>
            <a:ext cx="8183880" cy="1051560"/>
          </a:xfrm>
        </p:spPr>
        <p:txBody>
          <a:bodyPr>
            <a:normAutofit/>
          </a:bodyPr>
          <a:lstStyle/>
          <a:p>
            <a:r>
              <a:rPr lang="en-US" sz="2800" dirty="0" smtClean="0">
                <a:solidFill>
                  <a:srgbClr val="4D8350"/>
                </a:solidFill>
              </a:rPr>
              <a:t>Only one of the following is true about employee travel:</a:t>
            </a:r>
            <a:endParaRPr lang="en-US" sz="2800" dirty="0">
              <a:solidFill>
                <a:srgbClr val="4D8350"/>
              </a:solidFill>
            </a:endParaRPr>
          </a:p>
        </p:txBody>
      </p:sp>
      <p:sp>
        <p:nvSpPr>
          <p:cNvPr id="3" name="Content Placeholder 2"/>
          <p:cNvSpPr>
            <a:spLocks noGrp="1"/>
          </p:cNvSpPr>
          <p:nvPr>
            <p:ph idx="1"/>
          </p:nvPr>
        </p:nvSpPr>
        <p:spPr>
          <a:xfrm>
            <a:off x="449701" y="1447800"/>
            <a:ext cx="8183880" cy="5105400"/>
          </a:xfrm>
        </p:spPr>
        <p:txBody>
          <a:bodyPr>
            <a:noAutofit/>
          </a:bodyPr>
          <a:lstStyle/>
          <a:p>
            <a:pPr marL="514350" indent="-514350">
              <a:buSzPct val="100000"/>
              <a:buFont typeface="+mj-lt"/>
              <a:buAutoNum type="alphaUcPeriod"/>
            </a:pPr>
            <a:r>
              <a:rPr lang="en-US" sz="1600" dirty="0" smtClean="0"/>
              <a:t>A GPS device is not </a:t>
            </a:r>
            <a:r>
              <a:rPr lang="en-US" sz="1600" dirty="0"/>
              <a:t>considered an “ordinary and necessary expense” and payment for this feature with University funds is not normally authorized; however if reason is valid, Dean, Dir., D.H. may grant </a:t>
            </a:r>
            <a:r>
              <a:rPr lang="en-US" sz="1600" dirty="0" smtClean="0"/>
              <a:t>approval. </a:t>
            </a:r>
            <a:r>
              <a:rPr lang="en-US" sz="1600" i="1" dirty="0" smtClean="0"/>
              <a:t>Travel Policy 4030, Section </a:t>
            </a:r>
            <a:r>
              <a:rPr lang="en-US" sz="1600" i="1" dirty="0"/>
              <a:t>9</a:t>
            </a:r>
            <a:r>
              <a:rPr lang="en-US" sz="1600" i="1" dirty="0" smtClean="0"/>
              <a:t>.3</a:t>
            </a:r>
          </a:p>
          <a:p>
            <a:pPr marL="514350" indent="-514350">
              <a:buSzPct val="100000"/>
              <a:buFont typeface="+mj-lt"/>
              <a:buAutoNum type="alphaUcPeriod"/>
            </a:pPr>
            <a:r>
              <a:rPr lang="en-US" sz="1600" dirty="0" smtClean="0"/>
              <a:t>An employee can only be reimbursed for gas receipts, or for mileage. The best </a:t>
            </a:r>
            <a:r>
              <a:rPr lang="en-US" sz="1600" dirty="0"/>
              <a:t>practice is to reimburse up to allowable mileage </a:t>
            </a:r>
            <a:r>
              <a:rPr lang="en-US" sz="1600" dirty="0" smtClean="0"/>
              <a:t>rate. Practice and allowable rate is up to the department.</a:t>
            </a:r>
          </a:p>
          <a:p>
            <a:pPr marL="514350" indent="-514350">
              <a:buSzPct val="100000"/>
              <a:buFont typeface="+mj-lt"/>
              <a:buAutoNum type="alphaUcPeriod"/>
            </a:pPr>
            <a:r>
              <a:rPr lang="en-US" sz="1600" dirty="0" smtClean="0"/>
              <a:t>Yes, </a:t>
            </a:r>
            <a:r>
              <a:rPr lang="en-US" sz="1600" dirty="0"/>
              <a:t>you can bring your </a:t>
            </a:r>
            <a:r>
              <a:rPr lang="en-US" sz="1600" dirty="0" smtClean="0"/>
              <a:t>spouse, family or friends on a business trip. </a:t>
            </a:r>
            <a:r>
              <a:rPr lang="en-US" sz="1600" i="1" dirty="0" smtClean="0"/>
              <a:t>Section 13 </a:t>
            </a:r>
            <a:r>
              <a:rPr lang="en-US" sz="1600" dirty="0" smtClean="0"/>
              <a:t>covers how costs </a:t>
            </a:r>
            <a:r>
              <a:rPr lang="en-US" sz="1600" dirty="0"/>
              <a:t>attributable to the University traveler for business purposes must be clearly separated from any personal travel costs of the traveler and the travel costs of the traveler's </a:t>
            </a:r>
            <a:r>
              <a:rPr lang="en-US" sz="1600" dirty="0" smtClean="0"/>
              <a:t>family. </a:t>
            </a:r>
            <a:endParaRPr lang="en-US" sz="1600" dirty="0"/>
          </a:p>
          <a:p>
            <a:pPr marL="514350" indent="-514350">
              <a:buSzPct val="100000"/>
              <a:buFont typeface="+mj-lt"/>
              <a:buAutoNum type="alphaUcPeriod"/>
            </a:pPr>
            <a:r>
              <a:rPr lang="en-US" sz="1600" dirty="0" smtClean="0"/>
              <a:t>Conference agenda is required documentation that is used to verify any meals provided and the dates necessary for travel </a:t>
            </a:r>
            <a:r>
              <a:rPr lang="en-US" sz="1600" i="1" dirty="0" smtClean="0"/>
              <a:t>Section 3.2</a:t>
            </a:r>
            <a:endParaRPr lang="en-US" sz="1600" dirty="0" smtClean="0"/>
          </a:p>
          <a:p>
            <a:pPr marL="514350" indent="-514350">
              <a:buSzPct val="100000"/>
              <a:buFont typeface="+mj-lt"/>
              <a:buAutoNum type="alphaUcPeriod"/>
            </a:pPr>
            <a:r>
              <a:rPr lang="en-US" sz="1600" dirty="0" smtClean="0"/>
              <a:t>Travelers </a:t>
            </a:r>
            <a:r>
              <a:rPr lang="en-US" sz="1600" dirty="0"/>
              <a:t>should thoroughly explain their travel claims </a:t>
            </a:r>
            <a:r>
              <a:rPr lang="en-US" sz="1600" dirty="0" smtClean="0"/>
              <a:t>in the business </a:t>
            </a:r>
            <a:r>
              <a:rPr lang="en-US" sz="1600" dirty="0"/>
              <a:t>purpose </a:t>
            </a:r>
            <a:r>
              <a:rPr lang="en-US" sz="1600" dirty="0" smtClean="0"/>
              <a:t>text. </a:t>
            </a:r>
            <a:r>
              <a:rPr lang="en-US" sz="1600" i="1" dirty="0" smtClean="0"/>
              <a:t>Section 3.2</a:t>
            </a:r>
          </a:p>
          <a:p>
            <a:pPr marL="0" indent="0">
              <a:buSzPct val="100000"/>
              <a:buNone/>
            </a:pPr>
            <a:endParaRPr lang="en-US" sz="1600" dirty="0" smtClean="0"/>
          </a:p>
          <a:p>
            <a:pPr marL="0" indent="0">
              <a:buSzPct val="100000"/>
              <a:buNone/>
            </a:pPr>
            <a:endParaRPr lang="en-US" sz="1600" dirty="0" smtClean="0"/>
          </a:p>
          <a:p>
            <a:pPr marL="0" indent="0">
              <a:buSzPct val="100000"/>
              <a:buNone/>
            </a:pPr>
            <a:r>
              <a:rPr lang="en-US" sz="1600" i="1" dirty="0" smtClean="0"/>
              <a:t>If </a:t>
            </a:r>
            <a:r>
              <a:rPr lang="en-US" sz="1600" i="1" dirty="0"/>
              <a:t>you have not read the Travel Policy </a:t>
            </a:r>
            <a:r>
              <a:rPr lang="en-US" sz="1600" i="1" dirty="0" smtClean="0"/>
              <a:t>in </a:t>
            </a:r>
            <a:r>
              <a:rPr lang="en-US" sz="1600" i="1" dirty="0"/>
              <a:t>a while, we recommend it; </a:t>
            </a:r>
            <a:r>
              <a:rPr lang="en-US" sz="1600" i="1" dirty="0" smtClean="0"/>
              <a:t>it has changed with the implementation of Chrome River.</a:t>
            </a:r>
          </a:p>
        </p:txBody>
      </p:sp>
    </p:spTree>
    <p:extLst>
      <p:ext uri="{BB962C8B-B14F-4D97-AF65-F5344CB8AC3E}">
        <p14:creationId xmlns:p14="http://schemas.microsoft.com/office/powerpoint/2010/main" val="613375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Which of these statements is true regarding conference fees?</a:t>
            </a:r>
            <a:endParaRPr lang="en-US" dirty="0"/>
          </a:p>
        </p:txBody>
      </p:sp>
      <p:sp>
        <p:nvSpPr>
          <p:cNvPr id="3" name="Content Placeholder 2"/>
          <p:cNvSpPr>
            <a:spLocks noGrp="1"/>
          </p:cNvSpPr>
          <p:nvPr>
            <p:ph idx="1"/>
          </p:nvPr>
        </p:nvSpPr>
        <p:spPr>
          <a:xfrm>
            <a:off x="457200" y="1524000"/>
            <a:ext cx="8183880" cy="4187952"/>
          </a:xfrm>
        </p:spPr>
        <p:txBody>
          <a:bodyPr>
            <a:normAutofit/>
          </a:bodyPr>
          <a:lstStyle/>
          <a:p>
            <a:pPr marL="514350" indent="-514350">
              <a:buSzPct val="100000"/>
              <a:buAutoNum type="alphaUcPeriod"/>
            </a:pPr>
            <a:r>
              <a:rPr lang="en-US" dirty="0" smtClean="0"/>
              <a:t>Must be paid by the employee up front</a:t>
            </a:r>
          </a:p>
          <a:p>
            <a:pPr marL="514350" indent="-514350">
              <a:buSzPct val="100000"/>
              <a:buAutoNum type="alphaUcPeriod"/>
            </a:pPr>
            <a:r>
              <a:rPr lang="en-US" dirty="0" smtClean="0"/>
              <a:t>Can </a:t>
            </a:r>
            <a:r>
              <a:rPr lang="en-US" dirty="0"/>
              <a:t>be reimbursed before the conference occurs </a:t>
            </a:r>
            <a:r>
              <a:rPr lang="en-US" dirty="0" smtClean="0"/>
              <a:t>if </a:t>
            </a:r>
            <a:r>
              <a:rPr lang="en-US" dirty="0"/>
              <a:t>paid by </a:t>
            </a:r>
            <a:r>
              <a:rPr lang="en-US" dirty="0" smtClean="0"/>
              <a:t>employee</a:t>
            </a:r>
          </a:p>
          <a:p>
            <a:pPr marL="514350" indent="-514350">
              <a:buSzPct val="100000"/>
              <a:buAutoNum type="alphaUcPeriod"/>
            </a:pPr>
            <a:r>
              <a:rPr lang="en-US" dirty="0" smtClean="0"/>
              <a:t>Can </a:t>
            </a:r>
            <a:r>
              <a:rPr lang="en-US" dirty="0"/>
              <a:t>be paid using a PCard</a:t>
            </a:r>
            <a:endParaRPr lang="en-US" dirty="0" smtClean="0"/>
          </a:p>
          <a:p>
            <a:pPr marL="514350" indent="-514350">
              <a:buSzPct val="100000"/>
              <a:buAutoNum type="alphaUcPeriod"/>
            </a:pPr>
            <a:r>
              <a:rPr lang="en-US" dirty="0" smtClean="0"/>
              <a:t>If paid using </a:t>
            </a:r>
            <a:r>
              <a:rPr lang="en-US" dirty="0"/>
              <a:t>a </a:t>
            </a:r>
            <a:r>
              <a:rPr lang="en-US" dirty="0" smtClean="0"/>
              <a:t>PCard</a:t>
            </a:r>
            <a:r>
              <a:rPr lang="en-US" dirty="0"/>
              <a:t>, </a:t>
            </a:r>
            <a:r>
              <a:rPr lang="en-US" dirty="0" smtClean="0"/>
              <a:t>you must include the expense on the Chrome River travel reimbursement report </a:t>
            </a:r>
          </a:p>
          <a:p>
            <a:pPr marL="514350" indent="-514350">
              <a:buSzPct val="100000"/>
              <a:buAutoNum type="alphaUcPeriod"/>
            </a:pPr>
            <a:r>
              <a:rPr lang="en-US" dirty="0" smtClean="0"/>
              <a:t>Fee never includes $$ toward meals provided</a:t>
            </a:r>
          </a:p>
        </p:txBody>
      </p:sp>
      <p:sp>
        <p:nvSpPr>
          <p:cNvPr id="4" name="Oval 3"/>
          <p:cNvSpPr/>
          <p:nvPr/>
        </p:nvSpPr>
        <p:spPr>
          <a:xfrm>
            <a:off x="502227" y="2940269"/>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9735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83880" cy="1051560"/>
          </a:xfrm>
        </p:spPr>
        <p:txBody>
          <a:bodyPr>
            <a:normAutofit/>
          </a:bodyPr>
          <a:lstStyle/>
          <a:p>
            <a:r>
              <a:rPr lang="en-US" dirty="0">
                <a:solidFill>
                  <a:srgbClr val="4D8350"/>
                </a:solidFill>
              </a:rPr>
              <a:t>C</a:t>
            </a:r>
            <a:r>
              <a:rPr lang="en-US" dirty="0" smtClean="0">
                <a:solidFill>
                  <a:srgbClr val="4D8350"/>
                </a:solidFill>
              </a:rPr>
              <a:t>onference fees tips:</a:t>
            </a:r>
            <a:endParaRPr lang="en-US" dirty="0">
              <a:solidFill>
                <a:srgbClr val="4D8350"/>
              </a:solidFill>
            </a:endParaRPr>
          </a:p>
        </p:txBody>
      </p:sp>
      <p:sp>
        <p:nvSpPr>
          <p:cNvPr id="3" name="Content Placeholder 2"/>
          <p:cNvSpPr>
            <a:spLocks noGrp="1"/>
          </p:cNvSpPr>
          <p:nvPr>
            <p:ph idx="1"/>
          </p:nvPr>
        </p:nvSpPr>
        <p:spPr>
          <a:xfrm>
            <a:off x="457200" y="1371600"/>
            <a:ext cx="8183880" cy="4572000"/>
          </a:xfrm>
        </p:spPr>
        <p:txBody>
          <a:bodyPr>
            <a:normAutofit fontScale="70000" lnSpcReduction="20000"/>
          </a:bodyPr>
          <a:lstStyle/>
          <a:p>
            <a:pPr>
              <a:buSzPct val="100000"/>
            </a:pPr>
            <a:r>
              <a:rPr lang="en-US" dirty="0"/>
              <a:t>E</a:t>
            </a:r>
            <a:r>
              <a:rPr lang="en-US" dirty="0" smtClean="0"/>
              <a:t>mployee do not have to pay for conference fees up front.</a:t>
            </a:r>
          </a:p>
          <a:p>
            <a:pPr>
              <a:buSzPct val="100000"/>
            </a:pPr>
            <a:r>
              <a:rPr lang="en-US" dirty="0" smtClean="0"/>
              <a:t>Conference fees should be paid using a Pcard.</a:t>
            </a:r>
          </a:p>
          <a:p>
            <a:pPr>
              <a:buSzPct val="100000"/>
            </a:pPr>
            <a:r>
              <a:rPr lang="en-US" dirty="0" smtClean="0"/>
              <a:t>If an employee does pay for a conference fee, he/she cannot get reimbursed until after the conference.</a:t>
            </a:r>
          </a:p>
          <a:p>
            <a:pPr>
              <a:buSzPct val="100000"/>
            </a:pPr>
            <a:r>
              <a:rPr lang="en-US" dirty="0" smtClean="0"/>
              <a:t>Conference fees paid by a Pcard should be included on the Chrome River reconciliation report but never on the travel reimbursement report. </a:t>
            </a:r>
            <a:endParaRPr lang="en-US" dirty="0"/>
          </a:p>
          <a:p>
            <a:pPr>
              <a:buSzPct val="100000"/>
            </a:pPr>
            <a:r>
              <a:rPr lang="en-US" dirty="0" smtClean="0"/>
              <a:t>Many conferences include meals that are provided, and the meals cost is included in the conference fee</a:t>
            </a:r>
          </a:p>
          <a:p>
            <a:pPr marL="682625" indent="-450850">
              <a:buSzPct val="100000"/>
              <a:buFont typeface="+mj-lt"/>
              <a:buAutoNum type="alphaLcPeriod"/>
            </a:pPr>
            <a:r>
              <a:rPr lang="en-US" dirty="0"/>
              <a:t>T</a:t>
            </a:r>
            <a:r>
              <a:rPr lang="en-US" dirty="0" smtClean="0"/>
              <a:t>he agenda needs to be checked and any meals provided need to be subtracted from the per diem. If not, the meal(s) could have been paid twice.</a:t>
            </a:r>
          </a:p>
          <a:p>
            <a:pPr marL="682625" indent="-450850">
              <a:buSzPct val="100000"/>
              <a:buFont typeface="+mj-lt"/>
              <a:buAutoNum type="alphaLcPeriod"/>
            </a:pPr>
            <a:r>
              <a:rPr lang="en-US" dirty="0" smtClean="0"/>
              <a:t>Unrestricted Accounting personnel will check the agenda to verify per diem is correct.</a:t>
            </a:r>
          </a:p>
          <a:p>
            <a:pPr marL="682625" indent="-450850">
              <a:buSzPct val="100000"/>
              <a:buFont typeface="+mj-lt"/>
              <a:buAutoNum type="alphaLcPeriod"/>
            </a:pPr>
            <a:r>
              <a:rPr lang="en-US" dirty="0" smtClean="0"/>
              <a:t>Typically, a continental breakfast or a reception do not quality as a meal provided</a:t>
            </a:r>
          </a:p>
        </p:txBody>
      </p:sp>
    </p:spTree>
    <p:extLst>
      <p:ext uri="{BB962C8B-B14F-4D97-AF65-F5344CB8AC3E}">
        <p14:creationId xmlns:p14="http://schemas.microsoft.com/office/powerpoint/2010/main" val="1154211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Which one is true regarding moving expenses?</a:t>
            </a:r>
            <a:endParaRPr lang="en-US" dirty="0"/>
          </a:p>
        </p:txBody>
      </p:sp>
      <p:sp>
        <p:nvSpPr>
          <p:cNvPr id="3" name="Content Placeholder 2"/>
          <p:cNvSpPr>
            <a:spLocks noGrp="1"/>
          </p:cNvSpPr>
          <p:nvPr>
            <p:ph idx="1"/>
          </p:nvPr>
        </p:nvSpPr>
        <p:spPr>
          <a:xfrm>
            <a:off x="457200" y="1524000"/>
            <a:ext cx="8183880" cy="4187952"/>
          </a:xfrm>
        </p:spPr>
        <p:txBody>
          <a:bodyPr>
            <a:normAutofit fontScale="85000" lnSpcReduction="20000"/>
          </a:bodyPr>
          <a:lstStyle/>
          <a:p>
            <a:pPr marL="514350" indent="-514350">
              <a:buSzPct val="100000"/>
              <a:buAutoNum type="alphaUcPeriod"/>
            </a:pPr>
            <a:r>
              <a:rPr lang="en-US" dirty="0" smtClean="0"/>
              <a:t>Can start reimbursing the new employee as soon as she/he has signed the Letter of Offer.</a:t>
            </a:r>
          </a:p>
          <a:p>
            <a:pPr marL="514350" indent="-514350">
              <a:buSzPct val="100000"/>
              <a:buAutoNum type="alphaUcPeriod"/>
            </a:pPr>
            <a:r>
              <a:rPr lang="en-US" dirty="0" smtClean="0"/>
              <a:t>Portions </a:t>
            </a:r>
            <a:r>
              <a:rPr lang="en-US" dirty="0"/>
              <a:t>of the moving expenses </a:t>
            </a:r>
            <a:r>
              <a:rPr lang="en-US" dirty="0" smtClean="0"/>
              <a:t>may be deemed taxable wages per </a:t>
            </a:r>
            <a:r>
              <a:rPr lang="en-US" dirty="0"/>
              <a:t>IRS guidelines</a:t>
            </a:r>
            <a:endParaRPr lang="en-US" dirty="0" smtClean="0"/>
          </a:p>
          <a:p>
            <a:pPr marL="514350" indent="-514350">
              <a:buSzPct val="100000"/>
              <a:buAutoNum type="alphaUcPeriod"/>
            </a:pPr>
            <a:r>
              <a:rPr lang="en-US" dirty="0" smtClean="0"/>
              <a:t>The $15,000 maximum allowance applies only to the moving company bill</a:t>
            </a:r>
          </a:p>
          <a:p>
            <a:pPr marL="514350" indent="-514350">
              <a:buSzPct val="100000"/>
              <a:buAutoNum type="alphaUcPeriod"/>
            </a:pPr>
            <a:r>
              <a:rPr lang="en-US" dirty="0" smtClean="0"/>
              <a:t>House-hunting expenses are not considered part of moving expenses and do not need to be included with moving expense(38L0) expenses</a:t>
            </a:r>
          </a:p>
          <a:p>
            <a:pPr marL="514350" indent="-514350">
              <a:buSzPct val="100000"/>
              <a:buAutoNum type="alphaUcPeriod"/>
            </a:pPr>
            <a:r>
              <a:rPr lang="en-US" dirty="0" smtClean="0"/>
              <a:t>Moving expense reimbursement per the Accountable Plan 60 calendar days starts at new hire’s first day of house hunting</a:t>
            </a:r>
          </a:p>
        </p:txBody>
      </p:sp>
      <p:sp>
        <p:nvSpPr>
          <p:cNvPr id="4" name="Oval 3"/>
          <p:cNvSpPr/>
          <p:nvPr/>
        </p:nvSpPr>
        <p:spPr>
          <a:xfrm>
            <a:off x="421267" y="2145535"/>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8232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365" y="381000"/>
            <a:ext cx="8183880" cy="1127760"/>
          </a:xfrm>
        </p:spPr>
        <p:txBody>
          <a:bodyPr>
            <a:noAutofit/>
          </a:bodyPr>
          <a:lstStyle/>
          <a:p>
            <a:r>
              <a:rPr lang="en-US" sz="2200" dirty="0">
                <a:solidFill>
                  <a:srgbClr val="4D8350"/>
                </a:solidFill>
              </a:rPr>
              <a:t>M</a:t>
            </a:r>
            <a:r>
              <a:rPr lang="en-US" sz="2200" dirty="0" smtClean="0">
                <a:solidFill>
                  <a:srgbClr val="4D8350"/>
                </a:solidFill>
              </a:rPr>
              <a:t>oving expense reviews and approvals are done to comply with IRS rules as is UNM’s Accountable Plan.</a:t>
            </a:r>
            <a:endParaRPr lang="en-US" sz="2200" dirty="0">
              <a:solidFill>
                <a:srgbClr val="4D8350"/>
              </a:solidFill>
            </a:endParaRPr>
          </a:p>
        </p:txBody>
      </p:sp>
      <p:sp>
        <p:nvSpPr>
          <p:cNvPr id="3" name="Content Placeholder 2"/>
          <p:cNvSpPr>
            <a:spLocks noGrp="1"/>
          </p:cNvSpPr>
          <p:nvPr>
            <p:ph idx="1"/>
          </p:nvPr>
        </p:nvSpPr>
        <p:spPr>
          <a:xfrm>
            <a:off x="393048" y="1328375"/>
            <a:ext cx="8183880" cy="5029200"/>
          </a:xfrm>
        </p:spPr>
        <p:txBody>
          <a:bodyPr>
            <a:normAutofit fontScale="40000" lnSpcReduction="20000"/>
          </a:bodyPr>
          <a:lstStyle/>
          <a:p>
            <a:pPr marL="514350" indent="-514350">
              <a:buSzPct val="100000"/>
              <a:buAutoNum type="alphaUcPeriod"/>
            </a:pPr>
            <a:r>
              <a:rPr lang="en-US" sz="4500" dirty="0" smtClean="0"/>
              <a:t>New employees can be reimbursed for out of pocket expenses related to moving and per any “appointment letter” can </a:t>
            </a:r>
            <a:r>
              <a:rPr lang="en-US" sz="4500" dirty="0"/>
              <a:t>be reimbursed after the employee’s employment start </a:t>
            </a:r>
            <a:r>
              <a:rPr lang="en-US" sz="4500" dirty="0" smtClean="0"/>
              <a:t>date.</a:t>
            </a:r>
          </a:p>
          <a:p>
            <a:pPr marL="514350" indent="-514350">
              <a:buSzPct val="100000"/>
              <a:buAutoNum type="alphaUcPeriod"/>
            </a:pPr>
            <a:r>
              <a:rPr lang="en-US" sz="4500" dirty="0" smtClean="0"/>
              <a:t>Portions </a:t>
            </a:r>
            <a:r>
              <a:rPr lang="en-US" sz="4500" dirty="0"/>
              <a:t>of the moving expenses </a:t>
            </a:r>
            <a:r>
              <a:rPr lang="en-US" sz="4500" dirty="0" smtClean="0"/>
              <a:t>may be deemed taxable wages per </a:t>
            </a:r>
            <a:r>
              <a:rPr lang="en-US" sz="4500" dirty="0"/>
              <a:t>IRS </a:t>
            </a:r>
            <a:r>
              <a:rPr lang="en-US" sz="4500" dirty="0" smtClean="0"/>
              <a:t>Publication 521 – Moving Expenses.</a:t>
            </a:r>
          </a:p>
          <a:p>
            <a:pPr marL="514350" indent="-514350">
              <a:buSzPct val="100000"/>
              <a:buAutoNum type="alphaUcPeriod"/>
            </a:pPr>
            <a:r>
              <a:rPr lang="en-US" sz="4500" dirty="0" smtClean="0"/>
              <a:t>There is a moving expense allowance up to $15,000, unless a lesser amount is established in the new hire’s “appointment letter” Any </a:t>
            </a:r>
            <a:r>
              <a:rPr lang="en-US" sz="4500" dirty="0"/>
              <a:t>amount above $15,000 must have prior written approval by the cognizant vice president or the </a:t>
            </a:r>
            <a:r>
              <a:rPr lang="en-US" sz="4500" dirty="0" smtClean="0"/>
              <a:t>President. The $15,000 does not apply to only the moving bill.</a:t>
            </a:r>
            <a:endParaRPr lang="en-US" sz="4500" dirty="0"/>
          </a:p>
          <a:p>
            <a:pPr marL="514350" indent="-514350">
              <a:buSzPct val="100000"/>
              <a:buAutoNum type="alphaUcPeriod"/>
            </a:pPr>
            <a:r>
              <a:rPr lang="en-US" sz="4500" dirty="0" smtClean="0"/>
              <a:t>House-hunting expenses </a:t>
            </a:r>
            <a:r>
              <a:rPr lang="en-US" sz="4500" u="sng" dirty="0" smtClean="0"/>
              <a:t>are</a:t>
            </a:r>
            <a:r>
              <a:rPr lang="en-US" sz="4500" dirty="0" smtClean="0"/>
              <a:t> considered part of moving expenses and should be included with moving expenses along with other actual out of pocket allowable expenses incurred during the move.</a:t>
            </a:r>
          </a:p>
          <a:p>
            <a:pPr marL="514350" indent="-514350">
              <a:buSzPct val="100000"/>
              <a:buAutoNum type="alphaUcPeriod"/>
            </a:pPr>
            <a:r>
              <a:rPr lang="en-US" sz="4500" dirty="0" smtClean="0"/>
              <a:t>The Accountable Plan’s “60 calendar days” starts as of the new hire’s employment </a:t>
            </a:r>
            <a:r>
              <a:rPr lang="en-US" sz="4500" dirty="0"/>
              <a:t>start </a:t>
            </a:r>
            <a:r>
              <a:rPr lang="en-US" sz="4500" dirty="0" smtClean="0"/>
              <a:t>date</a:t>
            </a:r>
            <a:r>
              <a:rPr lang="en-US" sz="4000" dirty="0" smtClean="0"/>
              <a:t>.</a:t>
            </a:r>
          </a:p>
          <a:p>
            <a:pPr marL="0" indent="0">
              <a:buSzPct val="100000"/>
              <a:buNone/>
            </a:pPr>
            <a:endParaRPr lang="en-US" dirty="0"/>
          </a:p>
          <a:p>
            <a:pPr marL="0" indent="0">
              <a:buSzPct val="100000"/>
              <a:buNone/>
            </a:pPr>
            <a:r>
              <a:rPr lang="en-US" sz="3500" dirty="0" smtClean="0"/>
              <a:t>Visit the links below for UNM Policy 4020-Moving Expenses and for guidelines on Moving Expenses and UNM’s Accountable Plan</a:t>
            </a:r>
          </a:p>
          <a:p>
            <a:pPr marL="0" indent="0">
              <a:buSzPct val="100000"/>
              <a:buNone/>
            </a:pPr>
            <a:r>
              <a:rPr lang="en-US" sz="3500" dirty="0">
                <a:hlinkClick r:id="rId3"/>
              </a:rPr>
              <a:t>http://</a:t>
            </a:r>
            <a:r>
              <a:rPr lang="en-US" sz="3500" dirty="0" smtClean="0">
                <a:hlinkClick r:id="rId3"/>
              </a:rPr>
              <a:t>policy.unm.edu/university-policies/4000/4020.html</a:t>
            </a:r>
            <a:endParaRPr lang="en-US" sz="3500" dirty="0" smtClean="0"/>
          </a:p>
          <a:p>
            <a:pPr marL="0" indent="0">
              <a:buSzPct val="100000"/>
              <a:buNone/>
            </a:pPr>
            <a:r>
              <a:rPr lang="en-US" sz="3500" dirty="0">
                <a:hlinkClick r:id="rId4"/>
              </a:rPr>
              <a:t>http://</a:t>
            </a:r>
            <a:r>
              <a:rPr lang="en-US" sz="3500" dirty="0" smtClean="0">
                <a:hlinkClick r:id="rId4"/>
              </a:rPr>
              <a:t>ua.unm.edu/accountable-plan-requirements-cr.html</a:t>
            </a:r>
            <a:r>
              <a:rPr lang="en-US" sz="3500" dirty="0" smtClean="0"/>
              <a:t> </a:t>
            </a:r>
          </a:p>
        </p:txBody>
      </p:sp>
    </p:spTree>
    <p:extLst>
      <p:ext uri="{BB962C8B-B14F-4D97-AF65-F5344CB8AC3E}">
        <p14:creationId xmlns:p14="http://schemas.microsoft.com/office/powerpoint/2010/main" val="1535096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074" y="381000"/>
            <a:ext cx="8183880" cy="1051560"/>
          </a:xfrm>
        </p:spPr>
        <p:txBody>
          <a:bodyPr>
            <a:normAutofit fontScale="90000"/>
          </a:bodyPr>
          <a:lstStyle/>
          <a:p>
            <a:r>
              <a:rPr lang="en-US" dirty="0" smtClean="0"/>
              <a:t>Which one of these statements concerning PCards is true?</a:t>
            </a:r>
            <a:endParaRPr lang="en-US" dirty="0"/>
          </a:p>
        </p:txBody>
      </p:sp>
      <p:sp>
        <p:nvSpPr>
          <p:cNvPr id="3" name="Content Placeholder 2"/>
          <p:cNvSpPr>
            <a:spLocks noGrp="1"/>
          </p:cNvSpPr>
          <p:nvPr>
            <p:ph idx="1"/>
          </p:nvPr>
        </p:nvSpPr>
        <p:spPr>
          <a:xfrm>
            <a:off x="424543" y="1447800"/>
            <a:ext cx="8262257" cy="4800600"/>
          </a:xfrm>
        </p:spPr>
        <p:txBody>
          <a:bodyPr>
            <a:normAutofit/>
          </a:bodyPr>
          <a:lstStyle/>
          <a:p>
            <a:pPr marL="514350" indent="-514350">
              <a:buSzPct val="100000"/>
              <a:buFont typeface="+mj-lt"/>
              <a:buAutoNum type="alphaUcPeriod"/>
            </a:pPr>
            <a:r>
              <a:rPr lang="en-US" sz="2400" dirty="0" smtClean="0"/>
              <a:t>Generally, purchasing </a:t>
            </a:r>
            <a:r>
              <a:rPr lang="en-US" sz="2400" dirty="0"/>
              <a:t>a computer or server outside of the LoboMart eProcurement system is </a:t>
            </a:r>
            <a:r>
              <a:rPr lang="en-US" sz="2400" dirty="0" smtClean="0"/>
              <a:t>prohibited</a:t>
            </a:r>
            <a:r>
              <a:rPr lang="en-US" sz="2400" dirty="0"/>
              <a:t>.</a:t>
            </a:r>
          </a:p>
          <a:p>
            <a:pPr marL="514350" indent="-514350">
              <a:buSzPct val="100000"/>
              <a:buFont typeface="+mj-lt"/>
              <a:buAutoNum type="alphaUcPeriod"/>
            </a:pPr>
            <a:r>
              <a:rPr lang="en-US" sz="2400" dirty="0" smtClean="0"/>
              <a:t>You can wait until the end of the month to reallocate PCard expenses in Chrome River.</a:t>
            </a:r>
          </a:p>
          <a:p>
            <a:pPr marL="514350" indent="-514350">
              <a:buSzPct val="100000"/>
              <a:buFont typeface="+mj-lt"/>
              <a:buAutoNum type="alphaUcPeriod"/>
            </a:pPr>
            <a:r>
              <a:rPr lang="en-US" sz="2400" dirty="0" smtClean="0"/>
              <a:t>You can share your PCard with </a:t>
            </a:r>
            <a:r>
              <a:rPr lang="en-US" sz="2400" dirty="0"/>
              <a:t>fellow </a:t>
            </a:r>
            <a:r>
              <a:rPr lang="en-US" sz="2400" dirty="0" smtClean="0"/>
              <a:t>co-workers only when approved by Dept </a:t>
            </a:r>
            <a:r>
              <a:rPr lang="en-US" sz="2400" dirty="0"/>
              <a:t>Head</a:t>
            </a:r>
            <a:endParaRPr lang="en-US" sz="2400" dirty="0" smtClean="0"/>
          </a:p>
          <a:p>
            <a:pPr marL="514350" indent="-514350">
              <a:buSzPct val="100000"/>
              <a:buFont typeface="+mj-lt"/>
              <a:buAutoNum type="alphaUcPeriod"/>
            </a:pPr>
            <a:r>
              <a:rPr lang="en-US" sz="2400" dirty="0" smtClean="0"/>
              <a:t>Your PCard </a:t>
            </a:r>
            <a:r>
              <a:rPr lang="en-US" sz="2400" dirty="0"/>
              <a:t>can be used for </a:t>
            </a:r>
            <a:r>
              <a:rPr lang="en-US" sz="2400" dirty="0" smtClean="0"/>
              <a:t>a personal </a:t>
            </a:r>
            <a:r>
              <a:rPr lang="en-US" sz="2400" dirty="0"/>
              <a:t>expense as long as </a:t>
            </a:r>
            <a:r>
              <a:rPr lang="en-US" sz="2400" dirty="0" smtClean="0"/>
              <a:t>you pay it back </a:t>
            </a:r>
            <a:r>
              <a:rPr lang="en-US" sz="2400" dirty="0"/>
              <a:t>within 30 days</a:t>
            </a:r>
            <a:endParaRPr lang="en-US" sz="2400" dirty="0" smtClean="0"/>
          </a:p>
          <a:p>
            <a:pPr marL="514350" indent="-514350">
              <a:buSzPct val="100000"/>
              <a:buFont typeface="+mj-lt"/>
              <a:buAutoNum type="alphaUcPeriod"/>
            </a:pPr>
            <a:r>
              <a:rPr lang="en-US" sz="2400" dirty="0" smtClean="0"/>
              <a:t>Use whatever account codes you want because  Accounting offices do not review</a:t>
            </a:r>
          </a:p>
        </p:txBody>
      </p:sp>
      <p:sp>
        <p:nvSpPr>
          <p:cNvPr id="4" name="Oval 3"/>
          <p:cNvSpPr/>
          <p:nvPr/>
        </p:nvSpPr>
        <p:spPr>
          <a:xfrm>
            <a:off x="378032" y="1465118"/>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2924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074" y="381000"/>
            <a:ext cx="8183880" cy="1051560"/>
          </a:xfrm>
        </p:spPr>
        <p:txBody>
          <a:bodyPr>
            <a:normAutofit/>
          </a:bodyPr>
          <a:lstStyle/>
          <a:p>
            <a:r>
              <a:rPr lang="en-US" sz="2800" dirty="0" smtClean="0">
                <a:solidFill>
                  <a:srgbClr val="4D8350"/>
                </a:solidFill>
              </a:rPr>
              <a:t>Which one of these statements concerning PCards is true?</a:t>
            </a:r>
            <a:endParaRPr lang="en-US" sz="2800" dirty="0">
              <a:solidFill>
                <a:srgbClr val="4D8350"/>
              </a:solidFill>
            </a:endParaRPr>
          </a:p>
        </p:txBody>
      </p:sp>
      <p:sp>
        <p:nvSpPr>
          <p:cNvPr id="3" name="Content Placeholder 2"/>
          <p:cNvSpPr>
            <a:spLocks noGrp="1"/>
          </p:cNvSpPr>
          <p:nvPr>
            <p:ph idx="1"/>
          </p:nvPr>
        </p:nvSpPr>
        <p:spPr>
          <a:xfrm>
            <a:off x="424543" y="1447800"/>
            <a:ext cx="8262257" cy="5029200"/>
          </a:xfrm>
        </p:spPr>
        <p:txBody>
          <a:bodyPr>
            <a:normAutofit fontScale="70000" lnSpcReduction="20000"/>
          </a:bodyPr>
          <a:lstStyle/>
          <a:p>
            <a:pPr marL="514350" indent="-514350">
              <a:buSzPct val="100000"/>
              <a:buFont typeface="+mj-lt"/>
              <a:buAutoNum type="alphaUcPeriod"/>
            </a:pPr>
            <a:r>
              <a:rPr lang="en-US" sz="2600" dirty="0" smtClean="0"/>
              <a:t>Per PCard Policies &amp; Procedures, “Computers </a:t>
            </a:r>
            <a:r>
              <a:rPr lang="en-US" sz="2600" dirty="0"/>
              <a:t>and servers may only be purchased through LoboMart using our Dell or Apple punch-out sites, never from another source such as a retail </a:t>
            </a:r>
            <a:r>
              <a:rPr lang="en-US" sz="2600" dirty="0" smtClean="0"/>
              <a:t>store</a:t>
            </a:r>
            <a:r>
              <a:rPr lang="en-US" sz="2600" dirty="0"/>
              <a:t>”. </a:t>
            </a:r>
            <a:r>
              <a:rPr lang="en-US" sz="1900" dirty="0"/>
              <a:t>If your department wishes to purchase a non-Dell computer or server, you must submit a </a:t>
            </a:r>
            <a:r>
              <a:rPr lang="en-US" sz="1900" u="sng" dirty="0"/>
              <a:t>Purchase Exception Request for Non-UNM-Standard Computer form </a:t>
            </a:r>
            <a:r>
              <a:rPr lang="en-US" sz="1900" dirty="0"/>
              <a:t>signed by the department head to the PCard Administrator and submit a </a:t>
            </a:r>
            <a:r>
              <a:rPr lang="en-US" sz="1900" u="sng" dirty="0"/>
              <a:t>PCard Special Exception Request form</a:t>
            </a:r>
            <a:r>
              <a:rPr lang="en-US" sz="1900" dirty="0"/>
              <a:t>. Requests must be approved prior to the purchase.</a:t>
            </a:r>
            <a:endParaRPr lang="en-US" sz="1900" dirty="0" smtClean="0"/>
          </a:p>
          <a:p>
            <a:pPr marL="514350" indent="-514350">
              <a:buSzPct val="100000"/>
              <a:buFont typeface="+mj-lt"/>
              <a:buAutoNum type="alphaUcPeriod"/>
            </a:pPr>
            <a:r>
              <a:rPr lang="en-US" sz="2600" dirty="0" smtClean="0"/>
              <a:t>Transactions must be allocated via a CR PCard Reconciliation report within 10 days of posting in Chrome River</a:t>
            </a:r>
          </a:p>
          <a:p>
            <a:pPr marL="514350" indent="-514350">
              <a:buSzPct val="100000"/>
              <a:buFont typeface="+mj-lt"/>
              <a:buAutoNum type="alphaUcPeriod"/>
            </a:pPr>
            <a:r>
              <a:rPr lang="en-US" sz="2600" dirty="0" smtClean="0"/>
              <a:t>Your PCard and PCard number should never be shared </a:t>
            </a:r>
          </a:p>
          <a:p>
            <a:pPr marL="514350" indent="-514350">
              <a:buSzPct val="100000"/>
              <a:buFont typeface="+mj-lt"/>
              <a:buAutoNum type="alphaUcPeriod"/>
            </a:pPr>
            <a:r>
              <a:rPr lang="en-US" sz="2600" dirty="0" smtClean="0"/>
              <a:t>Your PCard should never be </a:t>
            </a:r>
            <a:r>
              <a:rPr lang="en-US" sz="2600" dirty="0"/>
              <a:t>used for </a:t>
            </a:r>
            <a:r>
              <a:rPr lang="en-US" sz="2600" dirty="0" smtClean="0"/>
              <a:t>a personal expense</a:t>
            </a:r>
          </a:p>
          <a:p>
            <a:pPr marL="514350" indent="-514350">
              <a:buSzPct val="100000"/>
              <a:buFont typeface="+mj-lt"/>
              <a:buAutoNum type="alphaUcPeriod"/>
            </a:pPr>
            <a:r>
              <a:rPr lang="en-US" sz="2600" dirty="0" smtClean="0"/>
              <a:t>HSC Unrestricted Accounting does conduct random PCard </a:t>
            </a:r>
            <a:r>
              <a:rPr lang="en-US" sz="2600" dirty="0"/>
              <a:t>Reviews to examine a Department’s understanding of and compliance with UNM Policies and Procedures, published guidelines, the presence of internal departmental controls, and </a:t>
            </a:r>
            <a:r>
              <a:rPr lang="en-US" sz="2600" dirty="0" smtClean="0"/>
              <a:t>accuracy of accounting </a:t>
            </a:r>
            <a:r>
              <a:rPr lang="en-US" sz="2600" dirty="0"/>
              <a:t>treatment of PCard transactions</a:t>
            </a:r>
            <a:r>
              <a:rPr lang="en-US" sz="2600" dirty="0" smtClean="0"/>
              <a:t>.</a:t>
            </a:r>
          </a:p>
          <a:p>
            <a:pPr marL="0" indent="0">
              <a:buSzPct val="100000"/>
              <a:buNone/>
            </a:pPr>
            <a:endParaRPr lang="en-US" sz="2400" dirty="0" smtClean="0"/>
          </a:p>
          <a:p>
            <a:pPr marL="0" indent="0">
              <a:buSzPct val="100000"/>
              <a:buNone/>
            </a:pPr>
            <a:r>
              <a:rPr lang="en-US" sz="2400" dirty="0" smtClean="0"/>
              <a:t>All of the above answers can be found at the PCard website link below:</a:t>
            </a:r>
          </a:p>
          <a:p>
            <a:pPr marL="0" indent="0">
              <a:buSzPct val="100000"/>
              <a:buNone/>
            </a:pPr>
            <a:r>
              <a:rPr lang="en-US" sz="2400" u="sng" dirty="0">
                <a:solidFill>
                  <a:srgbClr val="0070C0"/>
                </a:solidFill>
              </a:rPr>
              <a:t>http://</a:t>
            </a:r>
            <a:r>
              <a:rPr lang="en-US" sz="2400" u="sng" dirty="0" smtClean="0">
                <a:solidFill>
                  <a:srgbClr val="0070C0"/>
                </a:solidFill>
              </a:rPr>
              <a:t>pcard.unm.edu/</a:t>
            </a:r>
          </a:p>
        </p:txBody>
      </p:sp>
    </p:spTree>
    <p:extLst>
      <p:ext uri="{BB962C8B-B14F-4D97-AF65-F5344CB8AC3E}">
        <p14:creationId xmlns:p14="http://schemas.microsoft.com/office/powerpoint/2010/main" val="2534005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637567"/>
            <a:ext cx="8183880" cy="1051560"/>
          </a:xfrm>
        </p:spPr>
        <p:txBody>
          <a:bodyPr/>
          <a:lstStyle/>
          <a:p>
            <a:r>
              <a:rPr lang="en-US" dirty="0" smtClean="0"/>
              <a:t>LEARN </a:t>
            </a:r>
            <a:endParaRPr lang="en-US" dirty="0"/>
          </a:p>
        </p:txBody>
      </p:sp>
      <p:sp>
        <p:nvSpPr>
          <p:cNvPr id="3" name="Content Placeholder 2"/>
          <p:cNvSpPr>
            <a:spLocks noGrp="1"/>
          </p:cNvSpPr>
          <p:nvPr>
            <p:ph idx="1"/>
          </p:nvPr>
        </p:nvSpPr>
        <p:spPr>
          <a:xfrm>
            <a:off x="292281" y="1689127"/>
            <a:ext cx="8183880" cy="4187952"/>
          </a:xfrm>
        </p:spPr>
        <p:txBody>
          <a:bodyPr/>
          <a:lstStyle/>
          <a:p>
            <a:r>
              <a:rPr lang="en-US" dirty="0" smtClean="0"/>
              <a:t>Presentations designed to educate staff on some aspect of UNM business and finance</a:t>
            </a:r>
          </a:p>
          <a:p>
            <a:r>
              <a:rPr lang="en-US" dirty="0" smtClean="0"/>
              <a:t>Given every other month (</a:t>
            </a:r>
            <a:r>
              <a:rPr lang="en-US" smtClean="0"/>
              <a:t>or more)</a:t>
            </a:r>
            <a:endParaRPr lang="en-US" dirty="0" smtClean="0"/>
          </a:p>
          <a:p>
            <a:r>
              <a:rPr lang="en-US" dirty="0" smtClean="0"/>
              <a:t>Topics chosen from staff suggestions and needs identified by the Core offices</a:t>
            </a:r>
          </a:p>
          <a:p>
            <a:r>
              <a:rPr lang="en-US" dirty="0" smtClean="0"/>
              <a:t>A Listserv (</a:t>
            </a:r>
            <a:r>
              <a:rPr lang="en-US" dirty="0" smtClean="0">
                <a:hlinkClick r:id="rId3"/>
              </a:rPr>
              <a:t>LLEARN-L@unm.edu</a:t>
            </a:r>
            <a:r>
              <a:rPr lang="en-US" dirty="0" smtClean="0"/>
              <a:t>) sends announcements of these meetings to interested staff</a:t>
            </a:r>
          </a:p>
          <a:p>
            <a:pPr marL="0" indent="0">
              <a:buNone/>
            </a:pPr>
            <a:endParaRPr lang="en-US" dirty="0" smtClean="0"/>
          </a:p>
        </p:txBody>
      </p:sp>
    </p:spTree>
    <p:extLst>
      <p:ext uri="{BB962C8B-B14F-4D97-AF65-F5344CB8AC3E}">
        <p14:creationId xmlns:p14="http://schemas.microsoft.com/office/powerpoint/2010/main" val="282671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I was told one of these is true about Pcards:</a:t>
            </a:r>
            <a:endParaRPr lang="en-US" dirty="0"/>
          </a:p>
        </p:txBody>
      </p:sp>
      <p:sp>
        <p:nvSpPr>
          <p:cNvPr id="3" name="Content Placeholder 2"/>
          <p:cNvSpPr>
            <a:spLocks noGrp="1"/>
          </p:cNvSpPr>
          <p:nvPr>
            <p:ph idx="1"/>
          </p:nvPr>
        </p:nvSpPr>
        <p:spPr>
          <a:xfrm>
            <a:off x="457200" y="1676400"/>
            <a:ext cx="8183880" cy="4419600"/>
          </a:xfrm>
        </p:spPr>
        <p:txBody>
          <a:bodyPr>
            <a:normAutofit/>
          </a:bodyPr>
          <a:lstStyle/>
          <a:p>
            <a:pPr marL="514350" indent="-514350">
              <a:buSzPct val="100000"/>
              <a:buAutoNum type="alphaUcPeriod"/>
            </a:pPr>
            <a:r>
              <a:rPr lang="en-US" dirty="0"/>
              <a:t>N</a:t>
            </a:r>
            <a:r>
              <a:rPr lang="en-US" dirty="0" smtClean="0"/>
              <a:t>obody watches PCard transactions, so I do not have to allocate them</a:t>
            </a:r>
          </a:p>
          <a:p>
            <a:pPr marL="514350" indent="-514350">
              <a:buSzPct val="100000"/>
              <a:buAutoNum type="alphaUcPeriod"/>
            </a:pPr>
            <a:r>
              <a:rPr lang="en-US" dirty="0" smtClean="0"/>
              <a:t>If I ignore my PCard items, someone else will allocate them</a:t>
            </a:r>
          </a:p>
          <a:p>
            <a:pPr marL="514350" indent="-514350">
              <a:buSzPct val="100000"/>
              <a:buAutoNum type="alphaUcPeriod"/>
            </a:pPr>
            <a:r>
              <a:rPr lang="en-US" dirty="0" smtClean="0"/>
              <a:t>PCard workflow has gone away</a:t>
            </a:r>
          </a:p>
          <a:p>
            <a:pPr marL="514350" indent="-514350">
              <a:buSzPct val="100000"/>
              <a:buFont typeface="Wingdings 2"/>
              <a:buAutoNum type="alphaUcPeriod"/>
            </a:pPr>
            <a:r>
              <a:rPr lang="en-US" dirty="0" smtClean="0"/>
              <a:t>If I move to a different Department, I no longer have </a:t>
            </a:r>
            <a:r>
              <a:rPr lang="en-US" dirty="0"/>
              <a:t>to </a:t>
            </a:r>
            <a:r>
              <a:rPr lang="en-US" dirty="0" smtClean="0"/>
              <a:t>allocate my current items</a:t>
            </a:r>
          </a:p>
          <a:p>
            <a:pPr marL="514350" indent="-514350">
              <a:buSzPct val="100000"/>
              <a:buFont typeface="Wingdings 2"/>
              <a:buAutoNum type="alphaUcPeriod"/>
            </a:pPr>
            <a:r>
              <a:rPr lang="en-US" dirty="0" smtClean="0"/>
              <a:t>There are no resources out there to help me with PCard allocations</a:t>
            </a:r>
            <a:endParaRPr lang="en-US" dirty="0"/>
          </a:p>
          <a:p>
            <a:pPr marL="0" indent="0">
              <a:buSzPct val="100000"/>
              <a:buNone/>
            </a:pPr>
            <a:endParaRPr lang="en-US" dirty="0" smtClean="0"/>
          </a:p>
        </p:txBody>
      </p:sp>
      <p:sp>
        <p:nvSpPr>
          <p:cNvPr id="4" name="Oval 3"/>
          <p:cNvSpPr/>
          <p:nvPr/>
        </p:nvSpPr>
        <p:spPr>
          <a:xfrm>
            <a:off x="468464" y="3505200"/>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1944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051560"/>
          </a:xfrm>
        </p:spPr>
        <p:txBody>
          <a:bodyPr>
            <a:normAutofit fontScale="90000"/>
          </a:bodyPr>
          <a:lstStyle/>
          <a:p>
            <a:r>
              <a:rPr lang="en-US" dirty="0" smtClean="0">
                <a:solidFill>
                  <a:srgbClr val="4D8350"/>
                </a:solidFill>
              </a:rPr>
              <a:t>PCard monitoring is an on-going process.</a:t>
            </a:r>
            <a:endParaRPr lang="en-US" dirty="0">
              <a:solidFill>
                <a:srgbClr val="4D8350"/>
              </a:solidFill>
            </a:endParaRPr>
          </a:p>
        </p:txBody>
      </p:sp>
      <p:sp>
        <p:nvSpPr>
          <p:cNvPr id="3" name="Content Placeholder 2"/>
          <p:cNvSpPr>
            <a:spLocks noGrp="1"/>
          </p:cNvSpPr>
          <p:nvPr>
            <p:ph idx="1"/>
          </p:nvPr>
        </p:nvSpPr>
        <p:spPr>
          <a:xfrm>
            <a:off x="457200" y="1447800"/>
            <a:ext cx="8183880" cy="5105400"/>
          </a:xfrm>
        </p:spPr>
        <p:txBody>
          <a:bodyPr>
            <a:normAutofit fontScale="92500"/>
          </a:bodyPr>
          <a:lstStyle/>
          <a:p>
            <a:pPr marL="517525" indent="-517525">
              <a:buSzPct val="100000"/>
              <a:buNone/>
            </a:pPr>
            <a:r>
              <a:rPr lang="en-US" dirty="0" smtClean="0">
                <a:solidFill>
                  <a:srgbClr val="6594DA"/>
                </a:solidFill>
              </a:rPr>
              <a:t>A. </a:t>
            </a:r>
            <a:r>
              <a:rPr lang="en-US" dirty="0" smtClean="0"/>
              <a:t>PCard transactions are closely monitored by the PCard department.</a:t>
            </a:r>
          </a:p>
          <a:p>
            <a:pPr marL="514350" indent="-514350">
              <a:buSzPct val="100000"/>
              <a:buAutoNum type="alphaUcPeriod" startAt="2"/>
            </a:pPr>
            <a:r>
              <a:rPr lang="en-US" dirty="0" smtClean="0"/>
              <a:t>PCard holders are responsible for properly allocating their purchases.</a:t>
            </a:r>
          </a:p>
          <a:p>
            <a:pPr marL="514350" indent="-514350">
              <a:buSzPct val="100000"/>
              <a:buFont typeface="Wingdings 2"/>
              <a:buAutoNum type="alphaUcPeriod" startAt="2"/>
            </a:pPr>
            <a:r>
              <a:rPr lang="en-US" dirty="0" smtClean="0"/>
              <a:t>PCard workflow went away 12/1/17</a:t>
            </a:r>
          </a:p>
          <a:p>
            <a:pPr marL="514350" indent="-514350">
              <a:buSzPct val="100000"/>
              <a:buFont typeface="Wingdings 2"/>
              <a:buAutoNum type="alphaUcPeriod" startAt="2"/>
            </a:pPr>
            <a:r>
              <a:rPr lang="en-US" dirty="0" smtClean="0"/>
              <a:t>PCard holders are responsible for allocating their items within 10 days, regardless of where within UNM they work</a:t>
            </a:r>
          </a:p>
          <a:p>
            <a:pPr marL="514350" indent="-514350">
              <a:buSzPct val="100000"/>
              <a:buFont typeface="Wingdings 2"/>
              <a:buAutoNum type="alphaUcPeriod" startAt="2"/>
            </a:pPr>
            <a:r>
              <a:rPr lang="en-US" dirty="0" smtClean="0"/>
              <a:t>There are resources available on the </a:t>
            </a:r>
            <a:r>
              <a:rPr lang="en-US" dirty="0" err="1" smtClean="0"/>
              <a:t>PCard</a:t>
            </a:r>
            <a:r>
              <a:rPr lang="en-US" dirty="0" smtClean="0"/>
              <a:t> website and the UNM Chrome River website</a:t>
            </a:r>
          </a:p>
          <a:p>
            <a:pPr marL="0" indent="0">
              <a:buSzPct val="100000"/>
              <a:buNone/>
            </a:pPr>
            <a:endParaRPr lang="en-US" sz="1700" dirty="0"/>
          </a:p>
          <a:p>
            <a:pPr marL="0" indent="0" algn="ctr">
              <a:buSzPct val="100000"/>
              <a:buNone/>
            </a:pPr>
            <a:r>
              <a:rPr lang="en-US" dirty="0" smtClean="0"/>
              <a:t> </a:t>
            </a:r>
            <a:r>
              <a:rPr lang="en-US" u="sng" dirty="0">
                <a:solidFill>
                  <a:srgbClr val="0070C0"/>
                </a:solidFill>
              </a:rPr>
              <a:t>http://chromeriver.unm.edu/</a:t>
            </a:r>
            <a:endParaRPr lang="en-US" sz="1900" u="sng" dirty="0" smtClean="0">
              <a:solidFill>
                <a:srgbClr val="0070C0"/>
              </a:solidFill>
            </a:endParaRPr>
          </a:p>
          <a:p>
            <a:pPr marL="0" indent="0" algn="ctr">
              <a:buSzPct val="100000"/>
              <a:buNone/>
            </a:pPr>
            <a:endParaRPr lang="en-US" i="1" dirty="0" smtClean="0"/>
          </a:p>
          <a:p>
            <a:pPr marL="0" indent="0">
              <a:buSzPct val="100000"/>
              <a:buNone/>
            </a:pPr>
            <a:endParaRPr lang="en-US" dirty="0" smtClean="0"/>
          </a:p>
        </p:txBody>
      </p:sp>
    </p:spTree>
    <p:extLst>
      <p:ext uri="{BB962C8B-B14F-4D97-AF65-F5344CB8AC3E}">
        <p14:creationId xmlns:p14="http://schemas.microsoft.com/office/powerpoint/2010/main" val="1422666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5" y="457200"/>
            <a:ext cx="8183880" cy="1051560"/>
          </a:xfrm>
        </p:spPr>
        <p:txBody>
          <a:bodyPr>
            <a:normAutofit/>
          </a:bodyPr>
          <a:lstStyle/>
          <a:p>
            <a:r>
              <a:rPr lang="en-US" sz="2800" dirty="0" smtClean="0"/>
              <a:t>Only one of these statements is correct about a small grant submission:</a:t>
            </a:r>
            <a:endParaRPr lang="en-US" sz="2800" dirty="0"/>
          </a:p>
        </p:txBody>
      </p:sp>
      <p:sp>
        <p:nvSpPr>
          <p:cNvPr id="3" name="Content Placeholder 2"/>
          <p:cNvSpPr>
            <a:spLocks noGrp="1"/>
          </p:cNvSpPr>
          <p:nvPr>
            <p:ph idx="1"/>
          </p:nvPr>
        </p:nvSpPr>
        <p:spPr>
          <a:xfrm>
            <a:off x="304801" y="1524000"/>
            <a:ext cx="8458200" cy="4724400"/>
          </a:xfrm>
        </p:spPr>
        <p:txBody>
          <a:bodyPr>
            <a:normAutofit/>
          </a:bodyPr>
          <a:lstStyle/>
          <a:p>
            <a:pPr marL="514350" indent="-514350">
              <a:buSzPct val="100000"/>
              <a:buAutoNum type="alphaUcPeriod"/>
            </a:pPr>
            <a:r>
              <a:rPr lang="en-US" sz="2400" dirty="0" smtClean="0"/>
              <a:t>A small grant can go directly through Unrestricted Accounting and bypass Sponsored Project Office (SPO)</a:t>
            </a:r>
          </a:p>
          <a:p>
            <a:pPr marL="514350" indent="-514350">
              <a:buSzPct val="100000"/>
              <a:buAutoNum type="alphaUcPeriod"/>
            </a:pPr>
            <a:r>
              <a:rPr lang="en-US" sz="2400" dirty="0" smtClean="0"/>
              <a:t>Sponsored Project Office can be skipped if it is a non-federally funded small grant</a:t>
            </a:r>
          </a:p>
          <a:p>
            <a:pPr marL="514350" indent="-514350">
              <a:buSzPct val="100000"/>
              <a:buAutoNum type="alphaUcPeriod"/>
            </a:pPr>
            <a:r>
              <a:rPr lang="en-US" sz="2400" dirty="0" smtClean="0"/>
              <a:t>All grant submissions, small or large, must go through Sponsored Project Office</a:t>
            </a:r>
          </a:p>
          <a:p>
            <a:pPr marL="514350" indent="-514350">
              <a:buSzPct val="100000"/>
              <a:buAutoNum type="alphaUcPeriod"/>
            </a:pPr>
            <a:r>
              <a:rPr lang="en-US" sz="2400" dirty="0" smtClean="0"/>
              <a:t>Small awards can go through Unrestricted and bypass Sponsored Project Office as long as Sponsored Project Office does not know about it</a:t>
            </a:r>
          </a:p>
          <a:p>
            <a:pPr marL="514350" indent="-514350">
              <a:buSzPct val="100000"/>
              <a:buAutoNum type="alphaUcPeriod"/>
            </a:pPr>
            <a:r>
              <a:rPr lang="en-US" sz="2400" dirty="0" smtClean="0"/>
              <a:t>All invoices to be paid by federal funds can only be billed through Contract &amp; Grants</a:t>
            </a:r>
          </a:p>
        </p:txBody>
      </p:sp>
      <p:sp>
        <p:nvSpPr>
          <p:cNvPr id="4" name="Oval 3"/>
          <p:cNvSpPr/>
          <p:nvPr/>
        </p:nvSpPr>
        <p:spPr>
          <a:xfrm>
            <a:off x="304801" y="3429000"/>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7863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5" y="457200"/>
            <a:ext cx="8183880" cy="1295400"/>
          </a:xfrm>
        </p:spPr>
        <p:txBody>
          <a:bodyPr>
            <a:normAutofit fontScale="90000"/>
          </a:bodyPr>
          <a:lstStyle/>
          <a:p>
            <a:r>
              <a:rPr lang="en-US" sz="2800" dirty="0">
                <a:solidFill>
                  <a:srgbClr val="4D8350"/>
                </a:solidFill>
              </a:rPr>
              <a:t>All grant submissions, small or large, </a:t>
            </a:r>
            <a:r>
              <a:rPr lang="en-US" sz="2800" dirty="0" smtClean="0">
                <a:solidFill>
                  <a:srgbClr val="4D8350"/>
                </a:solidFill>
              </a:rPr>
              <a:t>federal or non-federal, must </a:t>
            </a:r>
            <a:r>
              <a:rPr lang="en-US" sz="2800" dirty="0">
                <a:solidFill>
                  <a:srgbClr val="4D8350"/>
                </a:solidFill>
              </a:rPr>
              <a:t>go through </a:t>
            </a:r>
            <a:r>
              <a:rPr lang="en-US" sz="2800" dirty="0" smtClean="0">
                <a:solidFill>
                  <a:srgbClr val="4D8350"/>
                </a:solidFill>
              </a:rPr>
              <a:t>Sponsored Project Office</a:t>
            </a:r>
            <a:endParaRPr lang="en-US" sz="2800" dirty="0">
              <a:solidFill>
                <a:srgbClr val="4D8350"/>
              </a:solidFill>
            </a:endParaRPr>
          </a:p>
        </p:txBody>
      </p:sp>
      <p:sp>
        <p:nvSpPr>
          <p:cNvPr id="3" name="Content Placeholder 2"/>
          <p:cNvSpPr>
            <a:spLocks noGrp="1"/>
          </p:cNvSpPr>
          <p:nvPr>
            <p:ph idx="1"/>
          </p:nvPr>
        </p:nvSpPr>
        <p:spPr>
          <a:xfrm>
            <a:off x="304801" y="1676400"/>
            <a:ext cx="8458200" cy="4572000"/>
          </a:xfrm>
        </p:spPr>
        <p:txBody>
          <a:bodyPr>
            <a:normAutofit/>
          </a:bodyPr>
          <a:lstStyle/>
          <a:p>
            <a:pPr marL="0" indent="0">
              <a:buSzPct val="100000"/>
              <a:buNone/>
            </a:pPr>
            <a:r>
              <a:rPr lang="en-US" sz="2400" dirty="0" smtClean="0"/>
              <a:t>Even if it is not a grant, contract or agreement: </a:t>
            </a:r>
          </a:p>
          <a:p>
            <a:pPr marL="0" indent="0">
              <a:buSzPct val="100000"/>
              <a:buNone/>
            </a:pPr>
            <a:r>
              <a:rPr lang="en-US" sz="2400" dirty="0" smtClean="0">
                <a:solidFill>
                  <a:srgbClr val="6594DA"/>
                </a:solidFill>
              </a:rPr>
              <a:t>1. </a:t>
            </a:r>
            <a:r>
              <a:rPr lang="en-US" sz="2400" dirty="0" smtClean="0"/>
              <a:t>If requesting a customer ID to be billed through </a:t>
            </a:r>
            <a:r>
              <a:rPr lang="en-US" sz="2400" dirty="0"/>
              <a:t>U</a:t>
            </a:r>
            <a:r>
              <a:rPr lang="en-US" sz="2400" dirty="0" smtClean="0"/>
              <a:t>nrestricted Accounting, the vendor should not be paying with federal funds, or federal pass-through funds.</a:t>
            </a:r>
          </a:p>
          <a:p>
            <a:pPr marL="0" indent="0">
              <a:buSzPct val="100000"/>
              <a:buNone/>
            </a:pPr>
            <a:r>
              <a:rPr lang="en-US" sz="2400" dirty="0" smtClean="0">
                <a:solidFill>
                  <a:srgbClr val="6594DA"/>
                </a:solidFill>
              </a:rPr>
              <a:t>2. </a:t>
            </a:r>
            <a:r>
              <a:rPr lang="en-US" sz="2400" dirty="0" smtClean="0"/>
              <a:t>If the vendor is paying with federal funds, then the request must go through Pre-Award.</a:t>
            </a:r>
          </a:p>
          <a:p>
            <a:pPr marL="0" indent="0">
              <a:buSzPct val="100000"/>
              <a:buNone/>
            </a:pPr>
            <a:r>
              <a:rPr lang="en-US" sz="2400" dirty="0" smtClean="0">
                <a:solidFill>
                  <a:srgbClr val="6594DA"/>
                </a:solidFill>
              </a:rPr>
              <a:t>3. </a:t>
            </a:r>
            <a:r>
              <a:rPr lang="en-US" sz="2400" dirty="0" smtClean="0"/>
              <a:t>Sponsored Projects Office will determine whether the billing can be done through Unrestricted Accounting (NSAR) or must go through Contract &amp; Grant Accounting.</a:t>
            </a:r>
          </a:p>
        </p:txBody>
      </p:sp>
    </p:spTree>
    <p:extLst>
      <p:ext uri="{BB962C8B-B14F-4D97-AF65-F5344CB8AC3E}">
        <p14:creationId xmlns:p14="http://schemas.microsoft.com/office/powerpoint/2010/main" val="279223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861" y="762000"/>
            <a:ext cx="8183880" cy="1051560"/>
          </a:xfrm>
        </p:spPr>
        <p:txBody>
          <a:bodyPr>
            <a:noAutofit/>
          </a:bodyPr>
          <a:lstStyle/>
          <a:p>
            <a:r>
              <a:rPr lang="en-US" sz="2800" dirty="0" smtClean="0"/>
              <a:t>Only one of these statements is true about the NonStudent Accts Receivable (NSAR) system.</a:t>
            </a:r>
            <a:endParaRPr lang="en-US" sz="2800" dirty="0"/>
          </a:p>
        </p:txBody>
      </p:sp>
      <p:sp>
        <p:nvSpPr>
          <p:cNvPr id="3" name="Content Placeholder 2"/>
          <p:cNvSpPr>
            <a:spLocks noGrp="1"/>
          </p:cNvSpPr>
          <p:nvPr>
            <p:ph idx="1"/>
          </p:nvPr>
        </p:nvSpPr>
        <p:spPr>
          <a:xfrm>
            <a:off x="441861" y="1752600"/>
            <a:ext cx="8183880" cy="4187952"/>
          </a:xfrm>
        </p:spPr>
        <p:txBody>
          <a:bodyPr>
            <a:normAutofit lnSpcReduction="10000"/>
          </a:bodyPr>
          <a:lstStyle/>
          <a:p>
            <a:pPr marL="514350" indent="-514350">
              <a:buSzPct val="100000"/>
              <a:buAutoNum type="alphaUcPeriod"/>
            </a:pPr>
            <a:r>
              <a:rPr lang="en-US" sz="2400" dirty="0" smtClean="0"/>
              <a:t>I do </a:t>
            </a:r>
            <a:r>
              <a:rPr lang="en-US" sz="2400" dirty="0"/>
              <a:t>not need to use NSAR to </a:t>
            </a:r>
            <a:r>
              <a:rPr lang="en-US" sz="2400" dirty="0" smtClean="0"/>
              <a:t>create &amp; send </a:t>
            </a:r>
            <a:r>
              <a:rPr lang="en-US" sz="2400" dirty="0"/>
              <a:t>an invoice for a one-time only deal</a:t>
            </a:r>
            <a:endParaRPr lang="en-US" sz="2400" dirty="0" smtClean="0"/>
          </a:p>
          <a:p>
            <a:pPr marL="514350" indent="-514350">
              <a:buSzPct val="100000"/>
              <a:buAutoNum type="alphaUcPeriod"/>
            </a:pPr>
            <a:r>
              <a:rPr lang="en-US" sz="2400" dirty="0" smtClean="0"/>
              <a:t>Depts </a:t>
            </a:r>
            <a:r>
              <a:rPr lang="en-US" sz="2400" dirty="0"/>
              <a:t>are responsible to mail invoices, collect payment, and </a:t>
            </a:r>
            <a:r>
              <a:rPr lang="en-US" sz="2400" dirty="0" smtClean="0"/>
              <a:t>calculate/create </a:t>
            </a:r>
            <a:r>
              <a:rPr lang="en-US" sz="2400" dirty="0"/>
              <a:t>bad debt JVs</a:t>
            </a:r>
            <a:endParaRPr lang="en-US" sz="2400" dirty="0" smtClean="0"/>
          </a:p>
          <a:p>
            <a:pPr marL="514350" indent="-514350">
              <a:buSzPct val="100000"/>
              <a:buAutoNum type="alphaUcPeriod"/>
            </a:pPr>
            <a:r>
              <a:rPr lang="en-US" sz="2400" dirty="0" smtClean="0"/>
              <a:t>ALL </a:t>
            </a:r>
            <a:r>
              <a:rPr lang="en-US" sz="2400" dirty="0"/>
              <a:t>invoices to external customers must be done through a UNM billing system such as </a:t>
            </a:r>
            <a:r>
              <a:rPr lang="en-US" sz="2400" dirty="0" smtClean="0"/>
              <a:t>NSAR or Contract and Grant Accounting</a:t>
            </a:r>
          </a:p>
          <a:p>
            <a:pPr marL="514350" indent="-514350">
              <a:buSzPct val="100000"/>
              <a:buAutoNum type="alphaUcPeriod"/>
            </a:pPr>
            <a:r>
              <a:rPr lang="en-US" sz="2400" dirty="0" smtClean="0"/>
              <a:t>HSC &amp; Main Unrestricted Acctg </a:t>
            </a:r>
            <a:r>
              <a:rPr lang="en-US" sz="2400" dirty="0"/>
              <a:t>does only monthly training for new NSAR users, including a nifty song and dance </a:t>
            </a:r>
            <a:r>
              <a:rPr lang="en-US" sz="2400" dirty="0" smtClean="0"/>
              <a:t>number</a:t>
            </a:r>
          </a:p>
          <a:p>
            <a:pPr marL="514350" indent="-514350">
              <a:buSzPct val="100000"/>
              <a:buAutoNum type="alphaUcPeriod"/>
            </a:pPr>
            <a:r>
              <a:rPr lang="en-US" sz="2400" dirty="0" smtClean="0"/>
              <a:t>I can just start billing without training</a:t>
            </a:r>
          </a:p>
        </p:txBody>
      </p:sp>
      <p:sp>
        <p:nvSpPr>
          <p:cNvPr id="4" name="Oval 3"/>
          <p:cNvSpPr/>
          <p:nvPr/>
        </p:nvSpPr>
        <p:spPr>
          <a:xfrm>
            <a:off x="441861" y="3162300"/>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809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83880" cy="1280160"/>
          </a:xfrm>
        </p:spPr>
        <p:txBody>
          <a:bodyPr>
            <a:noAutofit/>
          </a:bodyPr>
          <a:lstStyle/>
          <a:p>
            <a:r>
              <a:rPr lang="en-US" sz="2800" dirty="0" smtClean="0">
                <a:solidFill>
                  <a:srgbClr val="4D8350"/>
                </a:solidFill>
              </a:rPr>
              <a:t>All external billings MUST be invoiced through a UNM billing system.</a:t>
            </a:r>
            <a:endParaRPr lang="en-US" sz="2800" dirty="0">
              <a:solidFill>
                <a:srgbClr val="4D8350"/>
              </a:solidFill>
            </a:endParaRPr>
          </a:p>
        </p:txBody>
      </p:sp>
      <p:sp>
        <p:nvSpPr>
          <p:cNvPr id="3" name="Content Placeholder 2"/>
          <p:cNvSpPr>
            <a:spLocks noGrp="1"/>
          </p:cNvSpPr>
          <p:nvPr>
            <p:ph idx="1"/>
          </p:nvPr>
        </p:nvSpPr>
        <p:spPr>
          <a:xfrm>
            <a:off x="441861" y="1676400"/>
            <a:ext cx="8183880" cy="4724400"/>
          </a:xfrm>
        </p:spPr>
        <p:txBody>
          <a:bodyPr>
            <a:normAutofit/>
          </a:bodyPr>
          <a:lstStyle/>
          <a:p>
            <a:pPr>
              <a:buSzPct val="100000"/>
            </a:pPr>
            <a:r>
              <a:rPr lang="en-US" sz="2400" dirty="0" smtClean="0"/>
              <a:t>Unrestricted billings are done through the NonStudent Accounts Receivable (NSAR) system.</a:t>
            </a:r>
          </a:p>
          <a:p>
            <a:pPr>
              <a:buSzPct val="100000"/>
            </a:pPr>
            <a:r>
              <a:rPr lang="en-US" sz="2400" dirty="0" smtClean="0"/>
              <a:t>The Unrestricted Accounting offices </a:t>
            </a:r>
            <a:r>
              <a:rPr lang="en-US" sz="2400" dirty="0"/>
              <a:t>mail invoices, collect payment, </a:t>
            </a:r>
            <a:r>
              <a:rPr lang="en-US" sz="2400" dirty="0" smtClean="0"/>
              <a:t>mail collection letters, and calculate/create </a:t>
            </a:r>
            <a:r>
              <a:rPr lang="en-US" sz="2400" dirty="0"/>
              <a:t>bad debt </a:t>
            </a:r>
            <a:r>
              <a:rPr lang="en-US" sz="2400" dirty="0" smtClean="0"/>
              <a:t>JVs. </a:t>
            </a:r>
          </a:p>
          <a:p>
            <a:pPr>
              <a:buSzPct val="100000"/>
            </a:pPr>
            <a:r>
              <a:rPr lang="en-US" sz="2400" dirty="0"/>
              <a:t>E</a:t>
            </a:r>
            <a:r>
              <a:rPr lang="en-US" sz="2400" dirty="0" smtClean="0"/>
              <a:t>lectronic copies of invoices are kept on file.</a:t>
            </a:r>
          </a:p>
          <a:p>
            <a:pPr>
              <a:buSzPct val="100000"/>
            </a:pPr>
            <a:r>
              <a:rPr lang="en-US" sz="2400" dirty="0" smtClean="0"/>
              <a:t>Both Main and HSC Unrestricted Accounting offices contact new users for training, and access to use NSAR is not given until after training.</a:t>
            </a:r>
          </a:p>
          <a:p>
            <a:pPr>
              <a:buSzPct val="100000"/>
            </a:pPr>
            <a:endParaRPr lang="en-US" sz="2400" dirty="0" smtClean="0"/>
          </a:p>
          <a:p>
            <a:pPr marL="0" indent="0">
              <a:buSzPct val="100000"/>
              <a:buNone/>
            </a:pPr>
            <a:endParaRPr lang="en-US" sz="2400" dirty="0"/>
          </a:p>
          <a:p>
            <a:pPr marL="0" indent="0">
              <a:buSzPct val="100000"/>
              <a:buNone/>
            </a:pPr>
            <a:endParaRPr lang="en-US" sz="2400" dirty="0" smtClean="0"/>
          </a:p>
        </p:txBody>
      </p:sp>
    </p:spTree>
    <p:extLst>
      <p:ext uri="{BB962C8B-B14F-4D97-AF65-F5344CB8AC3E}">
        <p14:creationId xmlns:p14="http://schemas.microsoft.com/office/powerpoint/2010/main" val="2919784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382000" cy="1600200"/>
          </a:xfrm>
        </p:spPr>
        <p:txBody>
          <a:bodyPr>
            <a:noAutofit/>
          </a:bodyPr>
          <a:lstStyle/>
          <a:p>
            <a:r>
              <a:rPr lang="en-US" sz="2600" dirty="0" smtClean="0">
                <a:solidFill>
                  <a:srgbClr val="6594DA"/>
                </a:solidFill>
              </a:rPr>
              <a:t>Which </a:t>
            </a:r>
            <a:r>
              <a:rPr lang="en-US" sz="2600" dirty="0">
                <a:solidFill>
                  <a:srgbClr val="6594DA"/>
                </a:solidFill>
              </a:rPr>
              <a:t>of these statements is false regarding intercompany transactions between UNM/HSC and UNM Hospital (UNMH)</a:t>
            </a:r>
            <a:r>
              <a:rPr lang="en-US" sz="2600" dirty="0" smtClean="0"/>
              <a:t>?</a:t>
            </a:r>
            <a:endParaRPr lang="en-US" sz="2600" dirty="0"/>
          </a:p>
        </p:txBody>
      </p:sp>
      <p:sp>
        <p:nvSpPr>
          <p:cNvPr id="3" name="Content Placeholder 2"/>
          <p:cNvSpPr>
            <a:spLocks noGrp="1"/>
          </p:cNvSpPr>
          <p:nvPr>
            <p:ph idx="1"/>
          </p:nvPr>
        </p:nvSpPr>
        <p:spPr>
          <a:xfrm>
            <a:off x="533400" y="1981200"/>
            <a:ext cx="8183880" cy="4261692"/>
          </a:xfrm>
        </p:spPr>
        <p:txBody>
          <a:bodyPr>
            <a:normAutofit fontScale="85000" lnSpcReduction="10000"/>
          </a:bodyPr>
          <a:lstStyle/>
          <a:p>
            <a:pPr marL="514350" indent="-514350">
              <a:buSzPct val="100000"/>
              <a:buAutoNum type="alphaUcPeriod"/>
            </a:pPr>
            <a:r>
              <a:rPr lang="en-US" dirty="0" smtClean="0"/>
              <a:t>UNM </a:t>
            </a:r>
            <a:r>
              <a:rPr lang="en-US" dirty="0"/>
              <a:t>Internal Purchase Requisition is required when purchasing goods or services from UNMH</a:t>
            </a:r>
            <a:r>
              <a:rPr lang="en-US" dirty="0" smtClean="0"/>
              <a:t>.</a:t>
            </a:r>
          </a:p>
          <a:p>
            <a:pPr marL="514350" indent="-514350">
              <a:buSzPct val="100000"/>
              <a:buAutoNum type="alphaUcPeriod"/>
            </a:pPr>
            <a:r>
              <a:rPr lang="en-US" dirty="0"/>
              <a:t>Billings from UNM/HSC to UNMH and billings from UNMH to UNM/HSC are processed through HSC Unrestricted Accounting</a:t>
            </a:r>
            <a:r>
              <a:rPr lang="en-US" dirty="0" smtClean="0"/>
              <a:t>.</a:t>
            </a:r>
          </a:p>
          <a:p>
            <a:pPr marL="514350" indent="-514350">
              <a:buSzPct val="100000"/>
              <a:buAutoNum type="alphaUcPeriod"/>
            </a:pPr>
            <a:r>
              <a:rPr lang="en-US" dirty="0" smtClean="0"/>
              <a:t>A salary agreement needs to be completed when an HSC employee does services for UNMH or vice-versa.</a:t>
            </a:r>
          </a:p>
          <a:p>
            <a:pPr marL="514350" indent="-514350">
              <a:buSzPct val="100000"/>
              <a:buAutoNum type="alphaUcPeriod"/>
            </a:pPr>
            <a:r>
              <a:rPr lang="en-US" dirty="0" smtClean="0"/>
              <a:t>UNMH reimburses their </a:t>
            </a:r>
            <a:r>
              <a:rPr lang="en-US" dirty="0"/>
              <a:t>UH employees for their HSC/UNM expenses, then bills UNM/HSC</a:t>
            </a:r>
            <a:r>
              <a:rPr lang="en-US" dirty="0" smtClean="0"/>
              <a:t>.</a:t>
            </a:r>
          </a:p>
          <a:p>
            <a:pPr marL="514350" indent="-514350">
              <a:buSzPct val="100000"/>
              <a:buAutoNum type="alphaUcPeriod"/>
            </a:pPr>
            <a:r>
              <a:rPr lang="en-US" dirty="0" smtClean="0"/>
              <a:t>To </a:t>
            </a:r>
            <a:r>
              <a:rPr lang="en-US" dirty="0"/>
              <a:t>bill UNMH, UNM/HSC persons should start by sending </a:t>
            </a:r>
            <a:r>
              <a:rPr lang="en-US" dirty="0" smtClean="0"/>
              <a:t>an invoice </a:t>
            </a:r>
            <a:r>
              <a:rPr lang="en-US" dirty="0"/>
              <a:t>to UH Accounts Payable</a:t>
            </a:r>
            <a:r>
              <a:rPr lang="en-US" dirty="0" smtClean="0"/>
              <a:t>.</a:t>
            </a:r>
          </a:p>
          <a:p>
            <a:pPr marL="0" indent="0">
              <a:buSzPct val="100000"/>
              <a:buNone/>
            </a:pPr>
            <a:endParaRPr lang="en-US" dirty="0" smtClean="0"/>
          </a:p>
          <a:p>
            <a:pPr marL="514350" indent="-514350">
              <a:buSzPct val="100000"/>
              <a:buAutoNum type="alphaUcPeriod"/>
            </a:pPr>
            <a:endParaRPr lang="en-US" dirty="0" smtClean="0"/>
          </a:p>
          <a:p>
            <a:pPr marL="0" indent="0">
              <a:buSzPct val="100000"/>
              <a:buNone/>
            </a:pPr>
            <a:endParaRPr lang="en-US" dirty="0" smtClean="0"/>
          </a:p>
          <a:p>
            <a:pPr marL="0" indent="0">
              <a:buSzPct val="100000"/>
              <a:buNone/>
            </a:pPr>
            <a:endParaRPr lang="en-US" dirty="0" smtClean="0"/>
          </a:p>
        </p:txBody>
      </p:sp>
      <p:sp>
        <p:nvSpPr>
          <p:cNvPr id="4" name="Oval 3"/>
          <p:cNvSpPr/>
          <p:nvPr/>
        </p:nvSpPr>
        <p:spPr>
          <a:xfrm>
            <a:off x="520390" y="5380463"/>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813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1051560"/>
          </a:xfrm>
        </p:spPr>
        <p:txBody>
          <a:bodyPr>
            <a:normAutofit fontScale="90000"/>
          </a:bodyPr>
          <a:lstStyle/>
          <a:p>
            <a:r>
              <a:rPr lang="en-US" sz="2800" dirty="0" smtClean="0">
                <a:solidFill>
                  <a:srgbClr val="4D8350"/>
                </a:solidFill>
              </a:rPr>
              <a:t>Which </a:t>
            </a:r>
            <a:r>
              <a:rPr lang="en-US" sz="2800" dirty="0">
                <a:solidFill>
                  <a:srgbClr val="4D8350"/>
                </a:solidFill>
              </a:rPr>
              <a:t>of these statements is false regarding intercompany transactions between UNM/HSC and UNM Hospital (UNMH)?</a:t>
            </a:r>
          </a:p>
        </p:txBody>
      </p:sp>
      <p:sp>
        <p:nvSpPr>
          <p:cNvPr id="3" name="Content Placeholder 2"/>
          <p:cNvSpPr>
            <a:spLocks noGrp="1"/>
          </p:cNvSpPr>
          <p:nvPr>
            <p:ph idx="1"/>
          </p:nvPr>
        </p:nvSpPr>
        <p:spPr>
          <a:xfrm>
            <a:off x="533400" y="1600200"/>
            <a:ext cx="8183880" cy="4876800"/>
          </a:xfrm>
        </p:spPr>
        <p:txBody>
          <a:bodyPr>
            <a:normAutofit fontScale="32500" lnSpcReduction="20000"/>
          </a:bodyPr>
          <a:lstStyle/>
          <a:p>
            <a:pPr marL="514350" indent="-514350">
              <a:buSzPct val="100000"/>
              <a:buFont typeface="+mj-lt"/>
              <a:buAutoNum type="alphaUcPeriod"/>
            </a:pPr>
            <a:r>
              <a:rPr lang="en-US" sz="5500" dirty="0" smtClean="0"/>
              <a:t>A UNM internal PR is needed and you can either </a:t>
            </a:r>
            <a:r>
              <a:rPr lang="en-US" sz="5500" dirty="0"/>
              <a:t>mail original or email scan </a:t>
            </a:r>
            <a:r>
              <a:rPr lang="en-US" sz="5500" dirty="0" smtClean="0"/>
              <a:t>to Carol Ingram at UNMH. (caingram@salud.unm.edu)</a:t>
            </a:r>
          </a:p>
          <a:p>
            <a:pPr marL="514350" indent="-514350">
              <a:buSzPct val="100000"/>
              <a:buFont typeface="+mj-lt"/>
              <a:buAutoNum type="alphaUcPeriod"/>
            </a:pPr>
            <a:r>
              <a:rPr lang="en-US" sz="5500" dirty="0" smtClean="0"/>
              <a:t>HSC Unrestricted Accounting is responsible for the accounting between UNM/HSC and UNMH, UNM Medical Group, and SRMC.</a:t>
            </a:r>
          </a:p>
          <a:p>
            <a:pPr marL="514350" indent="-514350">
              <a:buSzPct val="100000"/>
              <a:buFont typeface="+mj-lt"/>
              <a:buAutoNum type="alphaUcPeriod"/>
            </a:pPr>
            <a:r>
              <a:rPr lang="en-US" sz="5500" dirty="0" smtClean="0"/>
              <a:t>Salary agreements are initiated by the company whose employee is to be reimbursed and provides the terms of the agreement.</a:t>
            </a:r>
          </a:p>
          <a:p>
            <a:pPr marL="514350" indent="-514350">
              <a:buSzPct val="100000"/>
              <a:buFont typeface="+mj-lt"/>
              <a:buAutoNum type="alphaUcPeriod"/>
            </a:pPr>
            <a:r>
              <a:rPr lang="en-US" sz="5500" dirty="0" smtClean="0"/>
              <a:t>UNM/HSC should not pay UNMH employees for expenses incurred while doing business for UNM or HSC. Example, a DPEZ for travel. UNMH will pay their employee and bill UNM or HSC.</a:t>
            </a:r>
          </a:p>
          <a:p>
            <a:pPr marL="514350" indent="-514350">
              <a:buSzPct val="100000"/>
              <a:buFont typeface="+mj-lt"/>
              <a:buAutoNum type="alphaUcPeriod"/>
            </a:pPr>
            <a:r>
              <a:rPr lang="en-US" sz="5500" dirty="0" smtClean="0"/>
              <a:t>If UNM or HSC needs to bill UNMH, it needs to be done through HSC Unrestricted Accounting.</a:t>
            </a:r>
          </a:p>
          <a:p>
            <a:pPr marL="512763" indent="-512763">
              <a:buSzPct val="100000"/>
              <a:buNone/>
            </a:pPr>
            <a:r>
              <a:rPr lang="en-US" sz="5500" dirty="0" smtClean="0"/>
              <a:t>      Contact Aurelia Martinez: HSC Unrestricted Acctg; 272-6266 or ajmartinez1@salud.unm.edu</a:t>
            </a:r>
          </a:p>
          <a:p>
            <a:pPr marL="0" indent="0">
              <a:buSzPct val="100000"/>
              <a:buNone/>
            </a:pPr>
            <a:endParaRPr lang="en-US" dirty="0" smtClean="0"/>
          </a:p>
          <a:p>
            <a:pPr marL="0" indent="0">
              <a:buSzPct val="100000"/>
              <a:buNone/>
            </a:pPr>
            <a:r>
              <a:rPr lang="en-US" sz="4300" dirty="0" smtClean="0"/>
              <a:t>A good resource to learn more about doing business with UNMH, see link to LEARN PowerPoint </a:t>
            </a:r>
            <a:r>
              <a:rPr lang="en-US" sz="4300" dirty="0"/>
              <a:t>below called </a:t>
            </a:r>
            <a:r>
              <a:rPr lang="en-US" sz="4300" dirty="0" smtClean="0"/>
              <a:t>“Doing </a:t>
            </a:r>
            <a:r>
              <a:rPr lang="en-US" sz="4300" dirty="0"/>
              <a:t>Business with UH, UNMMG, and </a:t>
            </a:r>
            <a:r>
              <a:rPr lang="en-US" sz="4300" dirty="0" smtClean="0"/>
              <a:t>SRMC”:</a:t>
            </a:r>
          </a:p>
          <a:p>
            <a:pPr marL="0" indent="0">
              <a:buSzPct val="100000"/>
              <a:buNone/>
            </a:pPr>
            <a:r>
              <a:rPr lang="en-US" sz="4300" u="sng" dirty="0">
                <a:solidFill>
                  <a:srgbClr val="0070C0"/>
                </a:solidFill>
              </a:rPr>
              <a:t>http://hsc.unm.edu/financialservices/accounting/resources/learn/index.html</a:t>
            </a:r>
            <a:endParaRPr lang="en-US" sz="4300" u="sng" dirty="0" smtClean="0">
              <a:solidFill>
                <a:srgbClr val="0070C0"/>
              </a:solidFill>
            </a:endParaRPr>
          </a:p>
        </p:txBody>
      </p:sp>
    </p:spTree>
    <p:extLst>
      <p:ext uri="{BB962C8B-B14F-4D97-AF65-F5344CB8AC3E}">
        <p14:creationId xmlns:p14="http://schemas.microsoft.com/office/powerpoint/2010/main" val="2236368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29" y="990600"/>
            <a:ext cx="8183880" cy="1051560"/>
          </a:xfrm>
        </p:spPr>
        <p:txBody>
          <a:bodyPr>
            <a:normAutofit fontScale="90000"/>
          </a:bodyPr>
          <a:lstStyle/>
          <a:p>
            <a:r>
              <a:rPr lang="en-US" dirty="0" smtClean="0"/>
              <a:t/>
            </a:r>
            <a:br>
              <a:rPr lang="en-US" dirty="0" smtClean="0"/>
            </a:br>
            <a:r>
              <a:rPr lang="en-US" dirty="0" smtClean="0"/>
              <a:t/>
            </a:r>
            <a:br>
              <a:rPr lang="en-US" dirty="0" smtClean="0"/>
            </a:br>
            <a:r>
              <a:rPr lang="en-US" dirty="0" smtClean="0">
                <a:solidFill>
                  <a:srgbClr val="FF0000"/>
                </a:solidFill>
              </a:rPr>
              <a:t>Bonus Question!</a:t>
            </a:r>
            <a:br>
              <a:rPr lang="en-US" dirty="0" smtClean="0">
                <a:solidFill>
                  <a:srgbClr val="FF0000"/>
                </a:solidFill>
              </a:rPr>
            </a:br>
            <a:r>
              <a:rPr lang="en-US" dirty="0" smtClean="0"/>
              <a:t>FGIDOCR, pronounced “Feegee Docker”:</a:t>
            </a:r>
            <a:endParaRPr lang="en-US" dirty="0"/>
          </a:p>
        </p:txBody>
      </p:sp>
      <p:sp>
        <p:nvSpPr>
          <p:cNvPr id="3" name="Content Placeholder 2"/>
          <p:cNvSpPr>
            <a:spLocks noGrp="1"/>
          </p:cNvSpPr>
          <p:nvPr>
            <p:ph idx="1"/>
          </p:nvPr>
        </p:nvSpPr>
        <p:spPr>
          <a:xfrm>
            <a:off x="457200" y="1981200"/>
            <a:ext cx="8183880" cy="3730752"/>
          </a:xfrm>
        </p:spPr>
        <p:txBody>
          <a:bodyPr/>
          <a:lstStyle/>
          <a:p>
            <a:pPr marL="514350" indent="-514350">
              <a:buSzPct val="100000"/>
              <a:buFont typeface="+mj-lt"/>
              <a:buAutoNum type="alphaUcPeriod"/>
            </a:pPr>
            <a:r>
              <a:rPr lang="en-US" dirty="0" smtClean="0"/>
              <a:t>Is the name of a MyReports report</a:t>
            </a:r>
          </a:p>
          <a:p>
            <a:pPr marL="514350" indent="-514350">
              <a:buSzPct val="100000"/>
              <a:buFont typeface="+mj-lt"/>
              <a:buAutoNum type="alphaUcPeriod"/>
            </a:pPr>
            <a:r>
              <a:rPr lang="en-US" dirty="0"/>
              <a:t>Is an IT process to hook up </a:t>
            </a:r>
            <a:r>
              <a:rPr lang="en-US" dirty="0" smtClean="0"/>
              <a:t>computers</a:t>
            </a:r>
          </a:p>
          <a:p>
            <a:pPr marL="514350" indent="-514350">
              <a:buSzPct val="100000"/>
              <a:buFont typeface="+mj-lt"/>
              <a:buAutoNum type="alphaUcPeriod"/>
            </a:pPr>
            <a:r>
              <a:rPr lang="en-US" dirty="0" smtClean="0"/>
              <a:t>Is the name of an Eprint report</a:t>
            </a:r>
          </a:p>
          <a:p>
            <a:pPr marL="514350" indent="-514350">
              <a:buSzPct val="100000"/>
              <a:buFont typeface="+mj-lt"/>
              <a:buAutoNum type="alphaUcPeriod"/>
            </a:pPr>
            <a:r>
              <a:rPr lang="en-US" dirty="0" smtClean="0"/>
              <a:t>Is the name of a Banner form</a:t>
            </a:r>
          </a:p>
          <a:p>
            <a:pPr marL="514350" indent="-514350">
              <a:buSzPct val="100000"/>
              <a:buFont typeface="+mj-lt"/>
              <a:buAutoNum type="alphaUcPeriod"/>
            </a:pPr>
            <a:r>
              <a:rPr lang="en-US" dirty="0"/>
              <a:t>Was the name of a popular </a:t>
            </a:r>
            <a:r>
              <a:rPr lang="en-US" dirty="0" smtClean="0"/>
              <a:t>70s </a:t>
            </a:r>
            <a:r>
              <a:rPr lang="en-US" dirty="0"/>
              <a:t>psychedelic</a:t>
            </a:r>
            <a:r>
              <a:rPr lang="en-US" dirty="0">
                <a:solidFill>
                  <a:srgbClr val="FF0000"/>
                </a:solidFill>
              </a:rPr>
              <a:t> </a:t>
            </a:r>
            <a:r>
              <a:rPr lang="en-US" dirty="0" smtClean="0"/>
              <a:t>rock band</a:t>
            </a:r>
            <a:endParaRPr lang="en-US" dirty="0"/>
          </a:p>
          <a:p>
            <a:pPr marL="514350" indent="-514350">
              <a:buSzPct val="100000"/>
              <a:buFont typeface="+mj-lt"/>
              <a:buAutoNum type="alphaUcPeriod"/>
            </a:pPr>
            <a:endParaRPr lang="en-US" dirty="0" smtClean="0"/>
          </a:p>
        </p:txBody>
      </p:sp>
      <p:sp>
        <p:nvSpPr>
          <p:cNvPr id="4" name="Oval 3"/>
          <p:cNvSpPr/>
          <p:nvPr/>
        </p:nvSpPr>
        <p:spPr>
          <a:xfrm>
            <a:off x="471465" y="3429000"/>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8338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183880" cy="1051560"/>
          </a:xfrm>
        </p:spPr>
        <p:txBody>
          <a:bodyPr>
            <a:normAutofit fontScale="90000"/>
          </a:bodyPr>
          <a:lstStyle/>
          <a:p>
            <a:r>
              <a:rPr lang="en-US" dirty="0" smtClean="0"/>
              <a:t/>
            </a:r>
            <a:br>
              <a:rPr lang="en-US" dirty="0" smtClean="0"/>
            </a:br>
            <a:r>
              <a:rPr lang="en-US" dirty="0" smtClean="0"/>
              <a:t/>
            </a:r>
            <a:br>
              <a:rPr lang="en-US" dirty="0" smtClean="0"/>
            </a:br>
            <a:r>
              <a:rPr lang="en-US" dirty="0" smtClean="0">
                <a:solidFill>
                  <a:srgbClr val="FF0000"/>
                </a:solidFill>
              </a:rPr>
              <a:t>Bonus Question!</a:t>
            </a:r>
            <a:br>
              <a:rPr lang="en-US" dirty="0" smtClean="0">
                <a:solidFill>
                  <a:srgbClr val="FF0000"/>
                </a:solidFill>
              </a:rPr>
            </a:br>
            <a:r>
              <a:rPr lang="en-US" dirty="0" smtClean="0">
                <a:solidFill>
                  <a:srgbClr val="4D8350"/>
                </a:solidFill>
              </a:rPr>
              <a:t>Banner form FGIDOCR:</a:t>
            </a:r>
            <a:endParaRPr lang="en-US" dirty="0">
              <a:solidFill>
                <a:srgbClr val="4D8350"/>
              </a:solidFill>
            </a:endParaRPr>
          </a:p>
        </p:txBody>
      </p:sp>
      <p:sp>
        <p:nvSpPr>
          <p:cNvPr id="3" name="Content Placeholder 2"/>
          <p:cNvSpPr>
            <a:spLocks noGrp="1"/>
          </p:cNvSpPr>
          <p:nvPr>
            <p:ph idx="1"/>
          </p:nvPr>
        </p:nvSpPr>
        <p:spPr>
          <a:xfrm>
            <a:off x="457200" y="1752600"/>
            <a:ext cx="8183880" cy="3959352"/>
          </a:xfrm>
        </p:spPr>
        <p:txBody>
          <a:bodyPr>
            <a:normAutofit lnSpcReduction="10000"/>
          </a:bodyPr>
          <a:lstStyle/>
          <a:p>
            <a:pPr marL="0" indent="0">
              <a:buSzPct val="100000"/>
              <a:buNone/>
            </a:pPr>
            <a:r>
              <a:rPr lang="en-US" dirty="0"/>
              <a:t>This Banner form is used to review posted documents.  </a:t>
            </a:r>
            <a:endParaRPr lang="en-US" dirty="0" smtClean="0"/>
          </a:p>
          <a:p>
            <a:pPr marL="0" indent="0">
              <a:buSzPct val="100000"/>
              <a:buNone/>
            </a:pPr>
            <a:r>
              <a:rPr lang="en-US" dirty="0" smtClean="0"/>
              <a:t>A </a:t>
            </a:r>
            <a:r>
              <a:rPr lang="en-US" dirty="0"/>
              <a:t>list of frequently used Banner forms </a:t>
            </a:r>
            <a:r>
              <a:rPr lang="en-US" dirty="0" smtClean="0"/>
              <a:t>with the descriptive/use for each can </a:t>
            </a:r>
            <a:r>
              <a:rPr lang="en-US" dirty="0"/>
              <a:t>be found at:  </a:t>
            </a:r>
            <a:endParaRPr lang="en-US" dirty="0" smtClean="0"/>
          </a:p>
          <a:p>
            <a:pPr marL="0" indent="0">
              <a:buSzPct val="100000"/>
              <a:buNone/>
            </a:pPr>
            <a:r>
              <a:rPr lang="en-US" dirty="0" smtClean="0">
                <a:solidFill>
                  <a:srgbClr val="0070C0"/>
                </a:solidFill>
              </a:rPr>
              <a:t>http</a:t>
            </a:r>
            <a:r>
              <a:rPr lang="en-US" dirty="0">
                <a:solidFill>
                  <a:srgbClr val="0070C0"/>
                </a:solidFill>
              </a:rPr>
              <a:t>://fssc.unm.edu/docs/FSJA-061.pdf  </a:t>
            </a:r>
          </a:p>
          <a:p>
            <a:pPr marL="0" indent="0">
              <a:buSzPct val="100000"/>
              <a:buNone/>
            </a:pPr>
            <a:endParaRPr lang="en-US" dirty="0" smtClean="0"/>
          </a:p>
          <a:p>
            <a:pPr marL="0" indent="0">
              <a:buSzPct val="100000"/>
              <a:buNone/>
            </a:pPr>
            <a:r>
              <a:rPr lang="en-US" dirty="0" smtClean="0"/>
              <a:t>And, </a:t>
            </a:r>
            <a:r>
              <a:rPr lang="en-US" dirty="0"/>
              <a:t>FGIDOCR can be used to look up rule class JEH JVs posted </a:t>
            </a:r>
            <a:r>
              <a:rPr lang="en-US" dirty="0" smtClean="0"/>
              <a:t>by </a:t>
            </a:r>
            <a:r>
              <a:rPr lang="en-US" dirty="0"/>
              <a:t>UA </a:t>
            </a:r>
            <a:r>
              <a:rPr lang="en-US" dirty="0" smtClean="0"/>
              <a:t>in Xtender.</a:t>
            </a:r>
            <a:endParaRPr lang="en-US" dirty="0"/>
          </a:p>
          <a:p>
            <a:pPr marL="0" indent="0">
              <a:buSzPct val="100000"/>
              <a:buNone/>
            </a:pPr>
            <a:endParaRPr lang="en-US" dirty="0" smtClean="0"/>
          </a:p>
        </p:txBody>
      </p:sp>
    </p:spTree>
    <p:extLst>
      <p:ext uri="{BB962C8B-B14F-4D97-AF65-F5344CB8AC3E}">
        <p14:creationId xmlns:p14="http://schemas.microsoft.com/office/powerpoint/2010/main" val="290514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637567"/>
            <a:ext cx="8183880" cy="1051560"/>
          </a:xfrm>
        </p:spPr>
        <p:txBody>
          <a:bodyPr>
            <a:normAutofit/>
          </a:bodyPr>
          <a:lstStyle/>
          <a:p>
            <a:r>
              <a:rPr lang="en-US" dirty="0" smtClean="0"/>
              <a:t>Listserv management</a:t>
            </a:r>
            <a:endParaRPr lang="en-US" dirty="0"/>
          </a:p>
        </p:txBody>
      </p:sp>
      <p:sp>
        <p:nvSpPr>
          <p:cNvPr id="3" name="Content Placeholder 2"/>
          <p:cNvSpPr>
            <a:spLocks noGrp="1"/>
          </p:cNvSpPr>
          <p:nvPr>
            <p:ph idx="1"/>
          </p:nvPr>
        </p:nvSpPr>
        <p:spPr>
          <a:xfrm>
            <a:off x="292281" y="1689127"/>
            <a:ext cx="8183880" cy="4187952"/>
          </a:xfrm>
        </p:spPr>
        <p:txBody>
          <a:bodyPr/>
          <a:lstStyle/>
          <a:p>
            <a:pPr>
              <a:buFont typeface="Arial" panose="020B0604020202020204" pitchFamily="34" charset="0"/>
              <a:buChar char="•"/>
            </a:pPr>
            <a:endParaRPr lang="en-US" dirty="0" smtClean="0"/>
          </a:p>
          <a:p>
            <a:pPr>
              <a:buFont typeface="Arial" panose="020B0604020202020204" pitchFamily="34" charset="0"/>
              <a:buChar char="•"/>
            </a:pPr>
            <a:r>
              <a:rPr lang="en-US" dirty="0" smtClean="0"/>
              <a:t>Log in to the listserv and manage your subscribed lists at:</a:t>
            </a:r>
            <a:r>
              <a:rPr lang="en-US" dirty="0"/>
              <a:t> </a:t>
            </a:r>
            <a:r>
              <a:rPr lang="en-US" dirty="0">
                <a:hlinkClick r:id="rId3"/>
              </a:rPr>
              <a:t>http://list.unm.edu</a:t>
            </a:r>
            <a:r>
              <a:rPr lang="en-US" dirty="0" smtClean="0">
                <a:hlinkClick r:id="rId3"/>
              </a:rPr>
              <a:t>/</a:t>
            </a: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r>
              <a:rPr lang="en-US" dirty="0" smtClean="0"/>
              <a:t>Add yourself to listserv </a:t>
            </a:r>
            <a:r>
              <a:rPr lang="en-US" dirty="0" smtClean="0">
                <a:hlinkClick r:id="rId4"/>
              </a:rPr>
              <a:t>LLEARN-L@unm.edu</a:t>
            </a:r>
            <a:r>
              <a:rPr lang="en-US" dirty="0" smtClean="0"/>
              <a:t> to be kept informed of upcoming LEARN sessions</a:t>
            </a:r>
          </a:p>
        </p:txBody>
      </p:sp>
    </p:spTree>
    <p:extLst>
      <p:ext uri="{BB962C8B-B14F-4D97-AF65-F5344CB8AC3E}">
        <p14:creationId xmlns:p14="http://schemas.microsoft.com/office/powerpoint/2010/main" val="51833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Which Banner forms can be used to look up documents in Xtender?</a:t>
            </a:r>
            <a:endParaRPr lang="en-US" dirty="0"/>
          </a:p>
        </p:txBody>
      </p:sp>
      <p:sp>
        <p:nvSpPr>
          <p:cNvPr id="3" name="Content Placeholder 2"/>
          <p:cNvSpPr>
            <a:spLocks noGrp="1"/>
          </p:cNvSpPr>
          <p:nvPr>
            <p:ph idx="1"/>
          </p:nvPr>
        </p:nvSpPr>
        <p:spPr>
          <a:xfrm>
            <a:off x="433262" y="1676400"/>
            <a:ext cx="8183880" cy="4187952"/>
          </a:xfrm>
        </p:spPr>
        <p:txBody>
          <a:bodyPr/>
          <a:lstStyle/>
          <a:p>
            <a:pPr marL="514350" indent="-514350">
              <a:buSzPct val="100000"/>
              <a:buAutoNum type="alphaUcPeriod"/>
            </a:pPr>
            <a:r>
              <a:rPr lang="en-US" dirty="0" smtClean="0"/>
              <a:t>FOIDOCH</a:t>
            </a:r>
            <a:r>
              <a:rPr lang="en-US" dirty="0"/>
              <a:t>, FTMACCI, FGIDOCR</a:t>
            </a:r>
            <a:endParaRPr lang="en-US" dirty="0" smtClean="0"/>
          </a:p>
          <a:p>
            <a:pPr marL="514350" indent="-514350">
              <a:buSzPct val="100000"/>
              <a:buAutoNum type="alphaUcPeriod"/>
            </a:pPr>
            <a:r>
              <a:rPr lang="en-US" dirty="0" smtClean="0"/>
              <a:t>VLOOKUP</a:t>
            </a:r>
            <a:r>
              <a:rPr lang="en-US" dirty="0"/>
              <a:t>, HLOOKUP, IFERROR</a:t>
            </a:r>
            <a:endParaRPr lang="en-US" dirty="0" smtClean="0"/>
          </a:p>
          <a:p>
            <a:pPr marL="514350" indent="-514350">
              <a:buSzPct val="100000"/>
              <a:buAutoNum type="alphaUcPeriod"/>
            </a:pPr>
            <a:r>
              <a:rPr lang="en-US" dirty="0" smtClean="0"/>
              <a:t>FOIAPPH</a:t>
            </a:r>
            <a:r>
              <a:rPr lang="en-US" dirty="0"/>
              <a:t>, FAICHKH, FTIORGH</a:t>
            </a:r>
            <a:endParaRPr lang="en-US" dirty="0" smtClean="0"/>
          </a:p>
          <a:p>
            <a:pPr marL="514350" indent="-514350">
              <a:buSzPct val="100000"/>
              <a:buAutoNum type="alphaUcPeriod"/>
            </a:pPr>
            <a:r>
              <a:rPr lang="en-US" dirty="0" smtClean="0"/>
              <a:t>FOROLDS</a:t>
            </a:r>
            <a:r>
              <a:rPr lang="en-US" dirty="0"/>
              <a:t>, FBRBAVL, </a:t>
            </a:r>
            <a:r>
              <a:rPr lang="en-US" dirty="0" smtClean="0"/>
              <a:t>FNRLDST</a:t>
            </a:r>
          </a:p>
          <a:p>
            <a:pPr marL="514350" indent="-514350">
              <a:buSzPct val="100000"/>
              <a:buAutoNum type="alphaUcPeriod"/>
            </a:pPr>
            <a:r>
              <a:rPr lang="en-US" dirty="0" smtClean="0"/>
              <a:t>The orange colored ones</a:t>
            </a:r>
          </a:p>
        </p:txBody>
      </p:sp>
      <p:sp>
        <p:nvSpPr>
          <p:cNvPr id="4" name="Oval 3"/>
          <p:cNvSpPr/>
          <p:nvPr/>
        </p:nvSpPr>
        <p:spPr>
          <a:xfrm>
            <a:off x="428007" y="1752600"/>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6270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solidFill>
                  <a:srgbClr val="4D8350"/>
                </a:solidFill>
              </a:rPr>
              <a:t>Banner forms that can be used to look up documents in Xtender</a:t>
            </a:r>
            <a:r>
              <a:rPr lang="en-US" dirty="0">
                <a:solidFill>
                  <a:srgbClr val="4D8350"/>
                </a:solidFill>
              </a:rPr>
              <a:t>:</a:t>
            </a:r>
          </a:p>
        </p:txBody>
      </p:sp>
      <p:sp>
        <p:nvSpPr>
          <p:cNvPr id="3" name="Content Placeholder 2"/>
          <p:cNvSpPr>
            <a:spLocks noGrp="1"/>
          </p:cNvSpPr>
          <p:nvPr>
            <p:ph idx="1"/>
          </p:nvPr>
        </p:nvSpPr>
        <p:spPr>
          <a:xfrm>
            <a:off x="457200" y="1676400"/>
            <a:ext cx="8329738" cy="4800600"/>
          </a:xfrm>
        </p:spPr>
        <p:txBody>
          <a:bodyPr>
            <a:normAutofit fontScale="77500" lnSpcReduction="20000"/>
          </a:bodyPr>
          <a:lstStyle/>
          <a:p>
            <a:pPr marL="514350" indent="-514350">
              <a:buSzPct val="100000"/>
              <a:buAutoNum type="alphaUcPeriod"/>
            </a:pPr>
            <a:r>
              <a:rPr lang="en-US" dirty="0" smtClean="0"/>
              <a:t>Xtender Docs:</a:t>
            </a:r>
          </a:p>
          <a:p>
            <a:pPr marL="858838" indent="-341313">
              <a:buSzPct val="100000"/>
              <a:buFont typeface="+mj-lt"/>
              <a:buAutoNum type="alphaLcPeriod"/>
            </a:pPr>
            <a:r>
              <a:rPr lang="en-US" dirty="0" smtClean="0"/>
              <a:t>FOIDOCH – Document History (DPIs &amp; POs)</a:t>
            </a:r>
          </a:p>
          <a:p>
            <a:pPr marL="858838" indent="-341313">
              <a:buSzPct val="100000"/>
              <a:buFont typeface="+mj-lt"/>
              <a:buAutoNum type="alphaLcPeriod"/>
            </a:pPr>
            <a:r>
              <a:rPr lang="en-US" dirty="0" smtClean="0"/>
              <a:t>FTMACCI – Account Index Code Maintenance (Sig Auth forms, Fund Establishment forms, </a:t>
            </a:r>
            <a:r>
              <a:rPr lang="en-US" dirty="0"/>
              <a:t>D</a:t>
            </a:r>
            <a:r>
              <a:rPr lang="en-US" dirty="0" smtClean="0"/>
              <a:t>ept Award Letters)</a:t>
            </a:r>
          </a:p>
          <a:p>
            <a:pPr marL="858838" indent="-341313">
              <a:buSzPct val="100000"/>
              <a:buFont typeface="+mj-lt"/>
              <a:buAutoNum type="alphaLcPeriod"/>
            </a:pPr>
            <a:r>
              <a:rPr lang="en-US" dirty="0" smtClean="0"/>
              <a:t>FGIDOCR – Document Retrieval Inquiry (JEH JVs posted by HSC Unrestricted Accounting)</a:t>
            </a:r>
          </a:p>
          <a:p>
            <a:pPr marL="0" indent="0">
              <a:buSzPct val="100000"/>
              <a:buNone/>
            </a:pPr>
            <a:r>
              <a:rPr lang="en-US" dirty="0" smtClean="0">
                <a:solidFill>
                  <a:srgbClr val="6594DA"/>
                </a:solidFill>
              </a:rPr>
              <a:t>B.</a:t>
            </a:r>
            <a:r>
              <a:rPr lang="en-US" dirty="0" smtClean="0"/>
              <a:t>  VLOOKUP</a:t>
            </a:r>
            <a:r>
              <a:rPr lang="en-US" dirty="0"/>
              <a:t>, HLOOKUP, </a:t>
            </a:r>
            <a:r>
              <a:rPr lang="en-US" dirty="0" smtClean="0"/>
              <a:t>IFERROR (Excel functions)</a:t>
            </a:r>
          </a:p>
          <a:p>
            <a:pPr marL="0" indent="0">
              <a:buSzPct val="100000"/>
              <a:buNone/>
            </a:pPr>
            <a:r>
              <a:rPr lang="en-US" dirty="0" smtClean="0">
                <a:solidFill>
                  <a:srgbClr val="6594DA"/>
                </a:solidFill>
              </a:rPr>
              <a:t>C.  </a:t>
            </a:r>
            <a:r>
              <a:rPr lang="en-US" dirty="0" smtClean="0"/>
              <a:t>FOIAPPH</a:t>
            </a:r>
            <a:r>
              <a:rPr lang="en-US" dirty="0"/>
              <a:t>, FAICHKH, </a:t>
            </a:r>
            <a:r>
              <a:rPr lang="en-US" dirty="0" smtClean="0"/>
              <a:t>FTIORGH (Other useful Banner forms)</a:t>
            </a:r>
          </a:p>
          <a:p>
            <a:pPr marL="0" indent="0">
              <a:buSzPct val="100000"/>
              <a:buNone/>
            </a:pPr>
            <a:r>
              <a:rPr lang="en-US" dirty="0" smtClean="0">
                <a:solidFill>
                  <a:srgbClr val="6594DA"/>
                </a:solidFill>
              </a:rPr>
              <a:t>D.  </a:t>
            </a:r>
            <a:r>
              <a:rPr lang="en-US" dirty="0" smtClean="0"/>
              <a:t>FOROLDS</a:t>
            </a:r>
            <a:r>
              <a:rPr lang="en-US" dirty="0"/>
              <a:t>, FBRBAVL, </a:t>
            </a:r>
            <a:r>
              <a:rPr lang="en-US" dirty="0" smtClean="0"/>
              <a:t>FNRLDST (MyReports reports)</a:t>
            </a:r>
          </a:p>
          <a:p>
            <a:pPr marL="0" indent="0">
              <a:buSzPct val="100000"/>
              <a:buNone/>
            </a:pPr>
            <a:r>
              <a:rPr lang="en-US" dirty="0" smtClean="0"/>
              <a:t>For frequently used Banner forms and the description, see link below:</a:t>
            </a:r>
          </a:p>
          <a:p>
            <a:pPr marL="0" indent="0">
              <a:buSzPct val="100000"/>
              <a:buNone/>
            </a:pPr>
            <a:r>
              <a:rPr lang="en-US" dirty="0">
                <a:solidFill>
                  <a:srgbClr val="0070C0"/>
                </a:solidFill>
              </a:rPr>
              <a:t>http://</a:t>
            </a:r>
            <a:r>
              <a:rPr lang="en-US" dirty="0" smtClean="0">
                <a:solidFill>
                  <a:srgbClr val="0070C0"/>
                </a:solidFill>
              </a:rPr>
              <a:t>fssc.unm.edu/docs/FSJA-061.pdf</a:t>
            </a:r>
            <a:endParaRPr lang="en-US" dirty="0">
              <a:solidFill>
                <a:srgbClr val="0070C0"/>
              </a:solidFill>
            </a:endParaRPr>
          </a:p>
        </p:txBody>
      </p:sp>
    </p:spTree>
    <p:extLst>
      <p:ext uri="{BB962C8B-B14F-4D97-AF65-F5344CB8AC3E}">
        <p14:creationId xmlns:p14="http://schemas.microsoft.com/office/powerpoint/2010/main" val="381094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533400"/>
            <a:ext cx="8183880" cy="1051560"/>
          </a:xfrm>
        </p:spPr>
        <p:txBody>
          <a:bodyPr>
            <a:normAutofit/>
          </a:bodyPr>
          <a:lstStyle/>
          <a:p>
            <a:r>
              <a:rPr lang="en-US" sz="2800" dirty="0" smtClean="0"/>
              <a:t>Which of these is NOT a typical reason why journal vouchers are denied?</a:t>
            </a:r>
            <a:endParaRPr lang="en-US" sz="2800" dirty="0"/>
          </a:p>
        </p:txBody>
      </p:sp>
      <p:sp>
        <p:nvSpPr>
          <p:cNvPr id="3" name="Content Placeholder 2"/>
          <p:cNvSpPr>
            <a:spLocks noGrp="1"/>
          </p:cNvSpPr>
          <p:nvPr>
            <p:ph idx="1"/>
          </p:nvPr>
        </p:nvSpPr>
        <p:spPr>
          <a:xfrm>
            <a:off x="424543" y="1752600"/>
            <a:ext cx="8338457" cy="4187952"/>
          </a:xfrm>
        </p:spPr>
        <p:txBody>
          <a:bodyPr/>
          <a:lstStyle/>
          <a:p>
            <a:pPr marL="514350" indent="-514350">
              <a:buSzPct val="100000"/>
              <a:buAutoNum type="alphaUcPeriod"/>
            </a:pPr>
            <a:r>
              <a:rPr lang="en-US" dirty="0" smtClean="0"/>
              <a:t>Wrong account code or index used</a:t>
            </a:r>
          </a:p>
          <a:p>
            <a:pPr marL="514350" indent="-514350">
              <a:buSzPct val="100000"/>
              <a:buAutoNum type="alphaUcPeriod"/>
            </a:pPr>
            <a:r>
              <a:rPr lang="en-US" dirty="0" smtClean="0"/>
              <a:t>Insufficient doc text or purpose of JV unclear</a:t>
            </a:r>
          </a:p>
          <a:p>
            <a:pPr marL="514350" indent="-514350">
              <a:buSzPct val="100000"/>
              <a:buAutoNum type="alphaUcPeriod"/>
            </a:pPr>
            <a:r>
              <a:rPr lang="en-US" dirty="0" smtClean="0"/>
              <a:t>JV still in Dept’s queue for +10 days</a:t>
            </a:r>
          </a:p>
          <a:p>
            <a:pPr marL="514350" indent="-514350">
              <a:buSzPct val="100000"/>
              <a:buAutoNum type="alphaUcPeriod"/>
            </a:pPr>
            <a:r>
              <a:rPr lang="en-US" dirty="0" smtClean="0"/>
              <a:t>Use of 1903, 16xx or 8045 applied wrong</a:t>
            </a:r>
          </a:p>
          <a:p>
            <a:pPr marL="514350" indent="-514350">
              <a:buSzPct val="100000"/>
              <a:buAutoNum type="alphaUcPeriod"/>
            </a:pPr>
            <a:r>
              <a:rPr lang="en-US" dirty="0" smtClean="0"/>
              <a:t>Duplicate JV or portion of JV is a duplicate</a:t>
            </a:r>
          </a:p>
        </p:txBody>
      </p:sp>
      <p:sp>
        <p:nvSpPr>
          <p:cNvPr id="4" name="Oval 3"/>
          <p:cNvSpPr/>
          <p:nvPr/>
        </p:nvSpPr>
        <p:spPr>
          <a:xfrm>
            <a:off x="435053" y="3162300"/>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3719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051560"/>
          </a:xfrm>
        </p:spPr>
        <p:txBody>
          <a:bodyPr>
            <a:normAutofit fontScale="90000"/>
          </a:bodyPr>
          <a:lstStyle/>
          <a:p>
            <a:r>
              <a:rPr lang="en-US" sz="2800" dirty="0">
                <a:solidFill>
                  <a:srgbClr val="4D8350"/>
                </a:solidFill>
              </a:rPr>
              <a:t>T</a:t>
            </a:r>
            <a:r>
              <a:rPr lang="en-US" sz="2800" dirty="0" smtClean="0">
                <a:solidFill>
                  <a:srgbClr val="4D8350"/>
                </a:solidFill>
              </a:rPr>
              <a:t>ypical reason why HSC Unrestricted Accounting journal vouchers are denied?</a:t>
            </a:r>
            <a:endParaRPr lang="en-US" sz="2800" dirty="0">
              <a:solidFill>
                <a:srgbClr val="4D8350"/>
              </a:solidFill>
            </a:endParaRPr>
          </a:p>
        </p:txBody>
      </p:sp>
      <p:sp>
        <p:nvSpPr>
          <p:cNvPr id="3" name="Content Placeholder 2"/>
          <p:cNvSpPr>
            <a:spLocks noGrp="1"/>
          </p:cNvSpPr>
          <p:nvPr>
            <p:ph idx="1"/>
          </p:nvPr>
        </p:nvSpPr>
        <p:spPr>
          <a:xfrm>
            <a:off x="457200" y="1524000"/>
            <a:ext cx="8338457" cy="4800600"/>
          </a:xfrm>
        </p:spPr>
        <p:txBody>
          <a:bodyPr>
            <a:normAutofit fontScale="85000" lnSpcReduction="20000"/>
          </a:bodyPr>
          <a:lstStyle/>
          <a:p>
            <a:pPr marL="514350" indent="-514350">
              <a:buSzPct val="100000"/>
              <a:buAutoNum type="alphaUcPeriod"/>
            </a:pPr>
            <a:r>
              <a:rPr lang="en-US" dirty="0" smtClean="0"/>
              <a:t>Wrong account code or index used accounted for 11% of FY16 JVs denied.</a:t>
            </a:r>
          </a:p>
          <a:p>
            <a:pPr marL="514350" indent="-514350">
              <a:buSzPct val="100000"/>
              <a:buAutoNum type="alphaUcPeriod"/>
            </a:pPr>
            <a:r>
              <a:rPr lang="en-US" dirty="0" smtClean="0"/>
              <a:t>Insufficient doc text or unclear purpose JVs were 7% of the FY16 JV denials.</a:t>
            </a:r>
          </a:p>
          <a:p>
            <a:pPr marL="514350" indent="-514350">
              <a:buSzPct val="100000"/>
              <a:buAutoNum type="alphaUcPeriod"/>
            </a:pPr>
            <a:r>
              <a:rPr lang="en-US" dirty="0" smtClean="0"/>
              <a:t>JVs are not denied if still in Depts’ queues</a:t>
            </a:r>
          </a:p>
          <a:p>
            <a:pPr marL="514350" indent="-514350">
              <a:buSzPct val="100000"/>
              <a:buAutoNum type="alphaUcPeriod"/>
            </a:pPr>
            <a:r>
              <a:rPr lang="en-US" dirty="0" smtClean="0"/>
              <a:t>1 out of 4 JVs denied in FY16 were due to account codes 1903, 16xx or 8045 applied wrong; 51% of the denials occurred during the first quarter of FY16.</a:t>
            </a:r>
          </a:p>
          <a:p>
            <a:pPr marL="514350" indent="-514350">
              <a:buSzPct val="100000"/>
              <a:buAutoNum type="alphaUcPeriod"/>
            </a:pPr>
            <a:r>
              <a:rPr lang="en-US" dirty="0" smtClean="0"/>
              <a:t>Duplicate JV or portion of JV is a duplicate denials were 8% of the FY16 denial</a:t>
            </a:r>
            <a:endParaRPr lang="en-US" sz="2400" dirty="0" smtClean="0"/>
          </a:p>
          <a:p>
            <a:pPr marL="0" indent="0">
              <a:buSzPct val="100000"/>
              <a:buNone/>
            </a:pPr>
            <a:endParaRPr lang="en-US" sz="1400" dirty="0" smtClean="0"/>
          </a:p>
          <a:p>
            <a:pPr marL="0" indent="0">
              <a:buSzPct val="100000"/>
              <a:buNone/>
            </a:pPr>
            <a:r>
              <a:rPr lang="en-US" sz="2100" dirty="0" smtClean="0"/>
              <a:t>Visit the link below for LEARN titled “Account Codes revisited”:</a:t>
            </a:r>
          </a:p>
          <a:p>
            <a:pPr marL="0" indent="0">
              <a:buSzPct val="100000"/>
              <a:buNone/>
            </a:pPr>
            <a:r>
              <a:rPr lang="en-US" sz="2100" u="sng" dirty="0">
                <a:solidFill>
                  <a:srgbClr val="0070C0"/>
                </a:solidFill>
              </a:rPr>
              <a:t>http://hsc.unm.edu/financialservices/accounting/resources/learn/index.html</a:t>
            </a:r>
            <a:endParaRPr lang="en-US" sz="2100" u="sng" dirty="0" smtClean="0">
              <a:solidFill>
                <a:srgbClr val="0070C0"/>
              </a:solidFill>
            </a:endParaRPr>
          </a:p>
        </p:txBody>
      </p:sp>
    </p:spTree>
    <p:extLst>
      <p:ext uri="{BB962C8B-B14F-4D97-AF65-F5344CB8AC3E}">
        <p14:creationId xmlns:p14="http://schemas.microsoft.com/office/powerpoint/2010/main" val="2616427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Which statement is false about Banner form FGIBDST?</a:t>
            </a:r>
            <a:endParaRPr lang="en-US" dirty="0"/>
          </a:p>
        </p:txBody>
      </p:sp>
      <p:sp>
        <p:nvSpPr>
          <p:cNvPr id="3" name="Content Placeholder 2"/>
          <p:cNvSpPr>
            <a:spLocks noGrp="1"/>
          </p:cNvSpPr>
          <p:nvPr>
            <p:ph idx="1"/>
          </p:nvPr>
        </p:nvSpPr>
        <p:spPr>
          <a:xfrm>
            <a:off x="457200" y="1524000"/>
            <a:ext cx="8183880" cy="4495800"/>
          </a:xfrm>
        </p:spPr>
        <p:txBody>
          <a:bodyPr>
            <a:normAutofit lnSpcReduction="10000"/>
          </a:bodyPr>
          <a:lstStyle/>
          <a:p>
            <a:pPr marL="514350" indent="-514350">
              <a:buSzPct val="100000"/>
              <a:buFont typeface="+mj-lt"/>
              <a:buAutoNum type="alphaUcPeriod"/>
            </a:pPr>
            <a:r>
              <a:rPr lang="en-US" dirty="0" smtClean="0"/>
              <a:t>Can access FGIDOCR from transactions detail to look up document postings for JVs and Chrome River expense reports</a:t>
            </a:r>
          </a:p>
          <a:p>
            <a:pPr marL="514350" indent="-514350">
              <a:buSzPct val="100000"/>
              <a:buFont typeface="+mj-lt"/>
              <a:buAutoNum type="alphaUcPeriod"/>
            </a:pPr>
            <a:r>
              <a:rPr lang="en-US" dirty="0" smtClean="0"/>
              <a:t>Can also query the form by </a:t>
            </a:r>
            <a:r>
              <a:rPr lang="en-US" dirty="0"/>
              <a:t>level 3 </a:t>
            </a:r>
            <a:r>
              <a:rPr lang="en-US" dirty="0" smtClean="0"/>
              <a:t>fund</a:t>
            </a:r>
          </a:p>
          <a:p>
            <a:pPr marL="514350" indent="-514350">
              <a:buSzPct val="100000"/>
              <a:buFont typeface="+mj-lt"/>
              <a:buAutoNum type="alphaUcPeriod"/>
            </a:pPr>
            <a:r>
              <a:rPr lang="en-US" dirty="0" smtClean="0"/>
              <a:t>Shows revenue/expense activity in the Operating Ledger</a:t>
            </a:r>
          </a:p>
          <a:p>
            <a:pPr marL="514350" indent="-514350">
              <a:buSzPct val="100000"/>
              <a:buFont typeface="+mj-lt"/>
              <a:buAutoNum type="alphaUcPeriod"/>
            </a:pPr>
            <a:r>
              <a:rPr lang="en-US" dirty="0" smtClean="0"/>
              <a:t>Shows </a:t>
            </a:r>
            <a:r>
              <a:rPr lang="en-US" dirty="0"/>
              <a:t>all activity in the General </a:t>
            </a:r>
            <a:r>
              <a:rPr lang="en-US" dirty="0" smtClean="0"/>
              <a:t>Ledger</a:t>
            </a:r>
          </a:p>
          <a:p>
            <a:pPr marL="514350" indent="-514350">
              <a:buSzPct val="100000"/>
              <a:buFont typeface="+mj-lt"/>
              <a:buAutoNum type="alphaUcPeriod"/>
            </a:pPr>
            <a:r>
              <a:rPr lang="en-US" dirty="0" smtClean="0"/>
              <a:t>Is a good form to use for reconciling unrestricted and certain other type of fund indices</a:t>
            </a:r>
          </a:p>
        </p:txBody>
      </p:sp>
      <p:sp>
        <p:nvSpPr>
          <p:cNvPr id="4" name="Oval 3"/>
          <p:cNvSpPr/>
          <p:nvPr/>
        </p:nvSpPr>
        <p:spPr>
          <a:xfrm>
            <a:off x="465714" y="3927513"/>
            <a:ext cx="6096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76245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sz="2800" dirty="0" smtClean="0">
                <a:solidFill>
                  <a:srgbClr val="4D8350"/>
                </a:solidFill>
              </a:rPr>
              <a:t>Banner form FGIBDST, Organization Budget Status Form is used to view revenue and expense </a:t>
            </a:r>
            <a:r>
              <a:rPr lang="en-US" sz="2800" dirty="0">
                <a:solidFill>
                  <a:srgbClr val="4D8350"/>
                </a:solidFill>
              </a:rPr>
              <a:t>activity in Operating </a:t>
            </a:r>
            <a:r>
              <a:rPr lang="en-US" sz="2800" dirty="0" smtClean="0">
                <a:solidFill>
                  <a:srgbClr val="4D8350"/>
                </a:solidFill>
              </a:rPr>
              <a:t>Ledger.</a:t>
            </a:r>
            <a:endParaRPr lang="en-US" sz="2800" dirty="0">
              <a:solidFill>
                <a:srgbClr val="4D8350"/>
              </a:solidFill>
            </a:endParaRPr>
          </a:p>
        </p:txBody>
      </p:sp>
      <p:sp>
        <p:nvSpPr>
          <p:cNvPr id="3" name="Content Placeholder 2"/>
          <p:cNvSpPr>
            <a:spLocks noGrp="1"/>
          </p:cNvSpPr>
          <p:nvPr>
            <p:ph idx="1"/>
          </p:nvPr>
        </p:nvSpPr>
        <p:spPr>
          <a:xfrm>
            <a:off x="457200" y="1676400"/>
            <a:ext cx="8183880" cy="4495800"/>
          </a:xfrm>
        </p:spPr>
        <p:txBody>
          <a:bodyPr>
            <a:normAutofit fontScale="85000" lnSpcReduction="20000"/>
          </a:bodyPr>
          <a:lstStyle/>
          <a:p>
            <a:pPr marL="514350" indent="-514350">
              <a:buSzPct val="100000"/>
              <a:buFont typeface="+mj-lt"/>
              <a:buAutoNum type="alphaUcPeriod"/>
            </a:pPr>
            <a:r>
              <a:rPr lang="en-US" dirty="0" smtClean="0"/>
              <a:t>FGIDOCR can be accessed from FGIBDST, Option - FGITRND to look up document postings for JVs and DPIs</a:t>
            </a:r>
          </a:p>
          <a:p>
            <a:pPr marL="514350" indent="-514350">
              <a:buSzPct val="100000"/>
              <a:buFont typeface="+mj-lt"/>
              <a:buAutoNum type="alphaUcPeriod"/>
            </a:pPr>
            <a:r>
              <a:rPr lang="en-US" dirty="0" smtClean="0"/>
              <a:t>You can query the form by </a:t>
            </a:r>
            <a:r>
              <a:rPr lang="en-US" dirty="0"/>
              <a:t>level 3 </a:t>
            </a:r>
            <a:r>
              <a:rPr lang="en-US" dirty="0" smtClean="0"/>
              <a:t>fund; example, type in 15 or 14, etc. for Fiscal Year, then type 3U0023 for Fund, click Next Block</a:t>
            </a:r>
          </a:p>
          <a:p>
            <a:pPr marL="514350" indent="-514350">
              <a:buSzPct val="100000"/>
              <a:buFont typeface="+mj-lt"/>
              <a:buAutoNum type="alphaUcPeriod"/>
            </a:pPr>
            <a:r>
              <a:rPr lang="en-US" dirty="0" smtClean="0"/>
              <a:t>It shows revenue/expense activity in Operating Ledger. It appears in the Summary format, and can access transaction detail (FGITRND) from the Options menu.</a:t>
            </a:r>
          </a:p>
          <a:p>
            <a:pPr marL="514350" indent="-514350">
              <a:buSzPct val="100000"/>
              <a:buFont typeface="+mj-lt"/>
              <a:buAutoNum type="alphaUcPeriod"/>
            </a:pPr>
            <a:r>
              <a:rPr lang="en-US" dirty="0" smtClean="0"/>
              <a:t>Use Banner form FGITBAL for activity in the General Ledger </a:t>
            </a:r>
          </a:p>
          <a:p>
            <a:pPr marL="514350" indent="-514350">
              <a:buSzPct val="100000"/>
              <a:buFont typeface="+mj-lt"/>
              <a:buAutoNum type="alphaUcPeriod"/>
            </a:pPr>
            <a:r>
              <a:rPr lang="en-US" dirty="0" smtClean="0"/>
              <a:t>This </a:t>
            </a:r>
            <a:r>
              <a:rPr lang="en-US" dirty="0"/>
              <a:t>i</a:t>
            </a:r>
            <a:r>
              <a:rPr lang="en-US" dirty="0" smtClean="0"/>
              <a:t>s a good form to use for reconciling unrestricted indices</a:t>
            </a:r>
          </a:p>
        </p:txBody>
      </p:sp>
    </p:spTree>
    <p:extLst>
      <p:ext uri="{BB962C8B-B14F-4D97-AF65-F5344CB8AC3E}">
        <p14:creationId xmlns:p14="http://schemas.microsoft.com/office/powerpoint/2010/main" val="2124838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458200" cy="4187952"/>
          </a:xfrm>
        </p:spPr>
        <p:txBody>
          <a:bodyPr>
            <a:normAutofit/>
          </a:bodyPr>
          <a:lstStyle/>
          <a:p>
            <a:pPr marL="0" indent="0" algn="ctr">
              <a:buNone/>
            </a:pPr>
            <a:r>
              <a:rPr lang="en-US" sz="3600" b="1" dirty="0" smtClean="0">
                <a:solidFill>
                  <a:srgbClr val="4F81BD">
                    <a:tint val="88000"/>
                    <a:satMod val="150000"/>
                  </a:srgbClr>
                </a:solidFill>
                <a:effectLst>
                  <a:outerShdw blurRad="53975" dist="22860" dir="5400000" algn="tl" rotWithShape="0">
                    <a:srgbClr val="000000">
                      <a:alpha val="55000"/>
                    </a:srgbClr>
                  </a:outerShdw>
                </a:effectLst>
                <a:ea typeface="+mj-ea"/>
                <a:cs typeface="+mj-cs"/>
              </a:rPr>
              <a:t>Thank you </a:t>
            </a:r>
          </a:p>
          <a:p>
            <a:pPr marL="0" indent="0" algn="ctr">
              <a:buNone/>
            </a:pPr>
            <a:r>
              <a:rPr lang="en-US" sz="3600" b="1" dirty="0" smtClean="0">
                <a:solidFill>
                  <a:srgbClr val="4F81BD">
                    <a:tint val="88000"/>
                    <a:satMod val="150000"/>
                  </a:srgbClr>
                </a:solidFill>
                <a:effectLst>
                  <a:outerShdw blurRad="53975" dist="22860" dir="5400000" algn="tl" rotWithShape="0">
                    <a:srgbClr val="000000">
                      <a:alpha val="55000"/>
                    </a:srgbClr>
                  </a:outerShdw>
                </a:effectLst>
                <a:ea typeface="+mj-ea"/>
                <a:cs typeface="+mj-cs"/>
              </a:rPr>
              <a:t>for participating in</a:t>
            </a:r>
          </a:p>
          <a:p>
            <a:pPr marL="0" indent="0" algn="ctr">
              <a:buNone/>
            </a:pPr>
            <a:r>
              <a:rPr lang="en-US" sz="3600" b="1" dirty="0" smtClean="0">
                <a:solidFill>
                  <a:srgbClr val="4F81BD">
                    <a:tint val="88000"/>
                    <a:satMod val="150000"/>
                  </a:srgbClr>
                </a:solidFill>
                <a:effectLst>
                  <a:outerShdw blurRad="53975" dist="22860" dir="5400000" algn="tl" rotWithShape="0">
                    <a:srgbClr val="000000">
                      <a:alpha val="55000"/>
                    </a:srgbClr>
                  </a:outerShdw>
                </a:effectLst>
                <a:ea typeface="+mj-ea"/>
                <a:cs typeface="+mj-cs"/>
              </a:rPr>
              <a:t>“You Make the Call”</a:t>
            </a:r>
          </a:p>
        </p:txBody>
      </p:sp>
      <p:pic>
        <p:nvPicPr>
          <p:cNvPr id="1026" name="Picture 2" descr="http://media5.picsearch.com/is?91vxn9Rw1IbyEGZB4YN1PT75vyaaCoZDcSchv5_05ak&amp;height=1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9978" y="3416373"/>
            <a:ext cx="2907422" cy="2451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61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701040"/>
          </a:xfrm>
        </p:spPr>
        <p:txBody>
          <a:bodyPr>
            <a:normAutofit/>
          </a:bodyPr>
          <a:lstStyle/>
          <a:p>
            <a:r>
              <a:rPr lang="en-US" sz="1600" u="sng" dirty="0">
                <a:effectLst/>
                <a:hlinkClick r:id="rId3"/>
              </a:rPr>
              <a:t>http://hsc.unm.edu/financialservices/accounting/</a:t>
            </a:r>
            <a:r>
              <a:rPr lang="en-US" sz="1300" dirty="0">
                <a:effectLst/>
              </a:rPr>
              <a:t/>
            </a:r>
            <a:br>
              <a:rPr lang="en-US" sz="1300" dirty="0">
                <a:effectLst/>
              </a:rPr>
            </a:br>
            <a:endParaRPr lang="en-US" sz="1300" dirty="0"/>
          </a:p>
        </p:txBody>
      </p:sp>
      <p:pic>
        <p:nvPicPr>
          <p:cNvPr id="5" name="Content Placeholder 4"/>
          <p:cNvPicPr>
            <a:picLocks noGrp="1" noChangeAspect="1"/>
          </p:cNvPicPr>
          <p:nvPr>
            <p:ph idx="1"/>
          </p:nvPr>
        </p:nvPicPr>
        <p:blipFill>
          <a:blip r:embed="rId4"/>
          <a:stretch>
            <a:fillRect/>
          </a:stretch>
        </p:blipFill>
        <p:spPr>
          <a:xfrm>
            <a:off x="624797" y="530225"/>
            <a:ext cx="7940444" cy="4803775"/>
          </a:xfrm>
          <a:prstGeom prst="rect">
            <a:avLst/>
          </a:prstGeom>
        </p:spPr>
      </p:pic>
    </p:spTree>
    <p:extLst>
      <p:ext uri="{BB962C8B-B14F-4D97-AF65-F5344CB8AC3E}">
        <p14:creationId xmlns:p14="http://schemas.microsoft.com/office/powerpoint/2010/main" val="1776854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34184"/>
            <a:ext cx="8183880" cy="1051560"/>
          </a:xfrm>
        </p:spPr>
        <p:txBody>
          <a:bodyPr anchor="ctr">
            <a:normAutofit/>
          </a:bodyPr>
          <a:lstStyle/>
          <a:p>
            <a:pPr algn="ctr"/>
            <a:r>
              <a:rPr lang="en-US" sz="2800" dirty="0" smtClean="0">
                <a:effectLst/>
              </a:rPr>
              <a:t>LEARN Topics</a:t>
            </a:r>
            <a:endParaRPr lang="en-US" sz="2800" dirty="0">
              <a:effectLst/>
            </a:endParaRPr>
          </a:p>
        </p:txBody>
      </p:sp>
      <p:sp>
        <p:nvSpPr>
          <p:cNvPr id="5" name="Content Placeholder 4"/>
          <p:cNvSpPr>
            <a:spLocks noGrp="1"/>
          </p:cNvSpPr>
          <p:nvPr>
            <p:ph sz="half" idx="1"/>
          </p:nvPr>
        </p:nvSpPr>
        <p:spPr>
          <a:xfrm>
            <a:off x="502920" y="1722755"/>
            <a:ext cx="3931920" cy="4389120"/>
          </a:xfrm>
        </p:spPr>
        <p:txBody>
          <a:bodyPr/>
          <a:lstStyle/>
          <a:p>
            <a:r>
              <a:rPr lang="en-US" dirty="0" smtClean="0"/>
              <a:t>Accounting for State Appropriations</a:t>
            </a:r>
          </a:p>
          <a:p>
            <a:r>
              <a:rPr lang="en-US" dirty="0" smtClean="0"/>
              <a:t>Chrome River</a:t>
            </a:r>
          </a:p>
          <a:p>
            <a:r>
              <a:rPr lang="en-US" dirty="0" smtClean="0"/>
              <a:t>Account Codes</a:t>
            </a:r>
          </a:p>
          <a:p>
            <a:r>
              <a:rPr lang="en-US" dirty="0" smtClean="0"/>
              <a:t>Understanding UNM Chart of Accounts</a:t>
            </a:r>
          </a:p>
          <a:p>
            <a:r>
              <a:rPr lang="en-US" dirty="0" err="1" smtClean="0"/>
              <a:t>PCard</a:t>
            </a:r>
            <a:r>
              <a:rPr lang="en-US" dirty="0" smtClean="0"/>
              <a:t>/</a:t>
            </a:r>
            <a:r>
              <a:rPr lang="en-US" dirty="0" err="1" smtClean="0"/>
              <a:t>PCard</a:t>
            </a:r>
            <a:r>
              <a:rPr lang="en-US" dirty="0" smtClean="0"/>
              <a:t> Workflow</a:t>
            </a:r>
          </a:p>
          <a:p>
            <a:endParaRPr lang="en-US" dirty="0"/>
          </a:p>
        </p:txBody>
      </p:sp>
      <p:sp>
        <p:nvSpPr>
          <p:cNvPr id="6" name="Content Placeholder 5"/>
          <p:cNvSpPr>
            <a:spLocks noGrp="1"/>
          </p:cNvSpPr>
          <p:nvPr>
            <p:ph sz="half" idx="2"/>
          </p:nvPr>
        </p:nvSpPr>
        <p:spPr>
          <a:xfrm>
            <a:off x="4645008" y="1735818"/>
            <a:ext cx="3931920" cy="4389120"/>
          </a:xfrm>
        </p:spPr>
        <p:txBody>
          <a:bodyPr/>
          <a:lstStyle/>
          <a:p>
            <a:r>
              <a:rPr lang="en-US" dirty="0" smtClean="0"/>
              <a:t>Understanding Endowed and Non Endowed Spending</a:t>
            </a:r>
          </a:p>
          <a:p>
            <a:r>
              <a:rPr lang="en-US" dirty="0" smtClean="0"/>
              <a:t>Uniform Guidance Updates</a:t>
            </a:r>
          </a:p>
          <a:p>
            <a:r>
              <a:rPr lang="en-US" dirty="0" smtClean="0"/>
              <a:t>Sub-Award Process and Workflow</a:t>
            </a:r>
          </a:p>
          <a:p>
            <a:r>
              <a:rPr lang="en-US" dirty="0" smtClean="0"/>
              <a:t>Cash Management and Money Lists</a:t>
            </a:r>
          </a:p>
          <a:p>
            <a:endParaRPr lang="en-US" dirty="0"/>
          </a:p>
        </p:txBody>
      </p:sp>
    </p:spTree>
    <p:extLst>
      <p:ext uri="{BB962C8B-B14F-4D97-AF65-F5344CB8AC3E}">
        <p14:creationId xmlns:p14="http://schemas.microsoft.com/office/powerpoint/2010/main" val="2391505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637567"/>
            <a:ext cx="8183880" cy="1051560"/>
          </a:xfrm>
        </p:spPr>
        <p:txBody>
          <a:bodyPr anchor="ctr"/>
          <a:lstStyle/>
          <a:p>
            <a:pPr algn="ctr"/>
            <a:r>
              <a:rPr lang="en-US" dirty="0" smtClean="0"/>
              <a:t>LEARN – Useful Strategies</a:t>
            </a:r>
            <a:endParaRPr lang="en-US" dirty="0"/>
          </a:p>
        </p:txBody>
      </p:sp>
      <p:sp>
        <p:nvSpPr>
          <p:cNvPr id="3" name="Content Placeholder 2"/>
          <p:cNvSpPr>
            <a:spLocks noGrp="1"/>
          </p:cNvSpPr>
          <p:nvPr>
            <p:ph idx="1"/>
          </p:nvPr>
        </p:nvSpPr>
        <p:spPr>
          <a:xfrm>
            <a:off x="292281" y="1689127"/>
            <a:ext cx="8183880" cy="4187952"/>
          </a:xfrm>
        </p:spPr>
        <p:txBody>
          <a:bodyPr>
            <a:normAutofit/>
          </a:bodyPr>
          <a:lstStyle/>
          <a:p>
            <a:r>
              <a:rPr lang="en-US" dirty="0" smtClean="0"/>
              <a:t>Incorporate in New Hire Training</a:t>
            </a:r>
          </a:p>
          <a:p>
            <a:pPr marL="0" indent="0">
              <a:buNone/>
            </a:pPr>
            <a:endParaRPr lang="en-US" dirty="0" smtClean="0"/>
          </a:p>
          <a:p>
            <a:r>
              <a:rPr lang="en-US" dirty="0" smtClean="0"/>
              <a:t>Assign attendance responsibilities</a:t>
            </a:r>
          </a:p>
          <a:p>
            <a:endParaRPr lang="en-US" dirty="0"/>
          </a:p>
          <a:p>
            <a:r>
              <a:rPr lang="en-US" dirty="0" smtClean="0"/>
              <a:t>Incorporate into departmental staff meeting</a:t>
            </a:r>
          </a:p>
          <a:p>
            <a:endParaRPr lang="en-US" dirty="0"/>
          </a:p>
          <a:p>
            <a:r>
              <a:rPr lang="en-US" dirty="0" smtClean="0"/>
              <a:t>Share topics and information</a:t>
            </a:r>
          </a:p>
        </p:txBody>
      </p:sp>
    </p:spTree>
    <p:extLst>
      <p:ext uri="{BB962C8B-B14F-4D97-AF65-F5344CB8AC3E}">
        <p14:creationId xmlns:p14="http://schemas.microsoft.com/office/powerpoint/2010/main" val="341785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637567"/>
            <a:ext cx="8183880" cy="1051560"/>
          </a:xfrm>
        </p:spPr>
        <p:txBody>
          <a:bodyPr anchor="ctr">
            <a:normAutofit/>
          </a:bodyPr>
          <a:lstStyle/>
          <a:p>
            <a:r>
              <a:rPr lang="en-US" dirty="0" smtClean="0"/>
              <a:t>Other Learning Opportunities</a:t>
            </a:r>
            <a:endParaRPr lang="en-US" dirty="0"/>
          </a:p>
        </p:txBody>
      </p:sp>
      <p:pic>
        <p:nvPicPr>
          <p:cNvPr id="5" name="Content Placeholder 4"/>
          <p:cNvPicPr>
            <a:picLocks noGrp="1" noChangeAspect="1"/>
          </p:cNvPicPr>
          <p:nvPr>
            <p:ph idx="1"/>
          </p:nvPr>
        </p:nvPicPr>
        <p:blipFill>
          <a:blip r:embed="rId3"/>
          <a:stretch>
            <a:fillRect/>
          </a:stretch>
        </p:blipFill>
        <p:spPr>
          <a:xfrm>
            <a:off x="707639" y="1447800"/>
            <a:ext cx="7728722" cy="4206875"/>
          </a:xfrm>
          <a:prstGeom prst="rect">
            <a:avLst/>
          </a:prstGeom>
        </p:spPr>
      </p:pic>
      <p:sp>
        <p:nvSpPr>
          <p:cNvPr id="6" name="Rectangle 5"/>
          <p:cNvSpPr/>
          <p:nvPr/>
        </p:nvSpPr>
        <p:spPr>
          <a:xfrm>
            <a:off x="2286000" y="5898979"/>
            <a:ext cx="3942105" cy="369332"/>
          </a:xfrm>
          <a:prstGeom prst="rect">
            <a:avLst/>
          </a:prstGeom>
        </p:spPr>
        <p:txBody>
          <a:bodyPr wrap="none">
            <a:spAutoFit/>
          </a:bodyPr>
          <a:lstStyle/>
          <a:p>
            <a:r>
              <a:rPr lang="en-US" dirty="0"/>
              <a:t>http://hsc.unm.edu/research/raft.html</a:t>
            </a:r>
          </a:p>
        </p:txBody>
      </p:sp>
    </p:spTree>
    <p:extLst>
      <p:ext uri="{BB962C8B-B14F-4D97-AF65-F5344CB8AC3E}">
        <p14:creationId xmlns:p14="http://schemas.microsoft.com/office/powerpoint/2010/main" val="139234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637567"/>
            <a:ext cx="8183880" cy="1051560"/>
          </a:xfrm>
        </p:spPr>
        <p:txBody>
          <a:bodyPr anchor="ctr"/>
          <a:lstStyle/>
          <a:p>
            <a:r>
              <a:rPr lang="en-US" dirty="0" smtClean="0"/>
              <a:t>LEARN – You Make the call…</a:t>
            </a:r>
            <a:endParaRPr lang="en-US" dirty="0"/>
          </a:p>
        </p:txBody>
      </p:sp>
      <p:sp>
        <p:nvSpPr>
          <p:cNvPr id="3" name="Content Placeholder 2"/>
          <p:cNvSpPr>
            <a:spLocks noGrp="1"/>
          </p:cNvSpPr>
          <p:nvPr>
            <p:ph idx="1"/>
          </p:nvPr>
        </p:nvSpPr>
        <p:spPr>
          <a:xfrm>
            <a:off x="480060" y="1905001"/>
            <a:ext cx="8183880" cy="4206874"/>
          </a:xfrm>
        </p:spPr>
        <p:txBody>
          <a:bodyPr>
            <a:normAutofit lnSpcReduction="10000"/>
          </a:bodyPr>
          <a:lstStyle/>
          <a:p>
            <a:r>
              <a:rPr lang="en-US" dirty="0" smtClean="0"/>
              <a:t>LEARN presentations and other documentation located on the website.</a:t>
            </a:r>
          </a:p>
          <a:p>
            <a:pPr marL="0" indent="0">
              <a:buNone/>
            </a:pPr>
            <a:endParaRPr lang="en-US" dirty="0" smtClean="0"/>
          </a:p>
          <a:p>
            <a:r>
              <a:rPr lang="en-US" dirty="0" smtClean="0"/>
              <a:t>Next LEARN Session</a:t>
            </a:r>
          </a:p>
          <a:p>
            <a:pPr lvl="1"/>
            <a:r>
              <a:rPr lang="en-US" dirty="0" smtClean="0"/>
              <a:t>Chrome River Reports</a:t>
            </a:r>
          </a:p>
          <a:p>
            <a:pPr lvl="1"/>
            <a:r>
              <a:rPr lang="en-US" dirty="0" smtClean="0"/>
              <a:t>March 23</a:t>
            </a:r>
            <a:r>
              <a:rPr lang="en-US" baseline="30000" dirty="0" smtClean="0"/>
              <a:t>rd</a:t>
            </a:r>
            <a:r>
              <a:rPr lang="en-US" dirty="0" smtClean="0"/>
              <a:t> – 10:30 – 11:30</a:t>
            </a:r>
            <a:endParaRPr lang="en-US" baseline="30000" dirty="0" smtClean="0"/>
          </a:p>
          <a:p>
            <a:pPr lvl="1"/>
            <a:r>
              <a:rPr lang="en-US" dirty="0" smtClean="0"/>
              <a:t>BMSB 303</a:t>
            </a:r>
          </a:p>
          <a:p>
            <a:pPr lvl="1"/>
            <a:endParaRPr lang="en-US" dirty="0" smtClean="0"/>
          </a:p>
          <a:p>
            <a:r>
              <a:rPr lang="en-US" dirty="0" smtClean="0"/>
              <a:t>The </a:t>
            </a:r>
            <a:r>
              <a:rPr lang="en-US" dirty="0"/>
              <a:t>following LEARN presentation was given in 2014.  </a:t>
            </a:r>
          </a:p>
          <a:p>
            <a:endParaRPr lang="en-US" dirty="0" smtClean="0"/>
          </a:p>
        </p:txBody>
      </p:sp>
    </p:spTree>
    <p:extLst>
      <p:ext uri="{BB962C8B-B14F-4D97-AF65-F5344CB8AC3E}">
        <p14:creationId xmlns:p14="http://schemas.microsoft.com/office/powerpoint/2010/main" val="36685485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16536</TotalTime>
  <Words>3883</Words>
  <Application>Microsoft Office PowerPoint</Application>
  <PresentationFormat>On-screen Show (4:3)</PresentationFormat>
  <Paragraphs>361</Paragraphs>
  <Slides>46</Slides>
  <Notes>46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Century</vt:lpstr>
      <vt:lpstr>Constantia</vt:lpstr>
      <vt:lpstr>Verdana</vt:lpstr>
      <vt:lpstr>Wingdings 2</vt:lpstr>
      <vt:lpstr>Aspect</vt:lpstr>
      <vt:lpstr>You make the call!</vt:lpstr>
      <vt:lpstr>Lunch Education And Review Network LEARN</vt:lpstr>
      <vt:lpstr>LEARN </vt:lpstr>
      <vt:lpstr>Listserv management</vt:lpstr>
      <vt:lpstr>http://hsc.unm.edu/financialservices/accounting/ </vt:lpstr>
      <vt:lpstr>LEARN Topics</vt:lpstr>
      <vt:lpstr>LEARN – Useful Strategies</vt:lpstr>
      <vt:lpstr>Other Learning Opportunities</vt:lpstr>
      <vt:lpstr>LEARN – You Make the call…</vt:lpstr>
      <vt:lpstr>An employee reimbursement should be deposited using what account code on the money list?</vt:lpstr>
      <vt:lpstr>Account code 07ZZ should be used on a money list to deposit employee reimbursements.</vt:lpstr>
      <vt:lpstr>All donated money, regardless of amount, should go through:</vt:lpstr>
      <vt:lpstr>All donated money, regardless of amount, should go through UNM Foundation</vt:lpstr>
      <vt:lpstr>Only one of the following is true about money lists.</vt:lpstr>
      <vt:lpstr>Only one of the following is true about money lists.</vt:lpstr>
      <vt:lpstr>A payment to a current student for services performed should be treated as:</vt:lpstr>
      <vt:lpstr>A payment to a current student for services performed should be treated as Employment compensation.</vt:lpstr>
      <vt:lpstr>Which is true about Chrome River?</vt:lpstr>
      <vt:lpstr>Which is true about Chrome River?</vt:lpstr>
      <vt:lpstr>Only one of the following is true about employee travel:</vt:lpstr>
      <vt:lpstr>Only one of the following is true about travel:</vt:lpstr>
      <vt:lpstr>Only one of the following is true about travel:</vt:lpstr>
      <vt:lpstr>Only one of the following is true about employee travel:</vt:lpstr>
      <vt:lpstr>Which of these statements is true regarding conference fees?</vt:lpstr>
      <vt:lpstr>Conference fees tips:</vt:lpstr>
      <vt:lpstr>Which one is true regarding moving expenses?</vt:lpstr>
      <vt:lpstr>Moving expense reviews and approvals are done to comply with IRS rules as is UNM’s Accountable Plan.</vt:lpstr>
      <vt:lpstr>Which one of these statements concerning PCards is true?</vt:lpstr>
      <vt:lpstr>Which one of these statements concerning PCards is true?</vt:lpstr>
      <vt:lpstr>I was told one of these is true about Pcards:</vt:lpstr>
      <vt:lpstr>PCard monitoring is an on-going process.</vt:lpstr>
      <vt:lpstr>Only one of these statements is correct about a small grant submission:</vt:lpstr>
      <vt:lpstr>All grant submissions, small or large, federal or non-federal, must go through Sponsored Project Office</vt:lpstr>
      <vt:lpstr>Only one of these statements is true about the NonStudent Accts Receivable (NSAR) system.</vt:lpstr>
      <vt:lpstr>All external billings MUST be invoiced through a UNM billing system.</vt:lpstr>
      <vt:lpstr>Which of these statements is false regarding intercompany transactions between UNM/HSC and UNM Hospital (UNMH)?</vt:lpstr>
      <vt:lpstr>Which of these statements is false regarding intercompany transactions between UNM/HSC and UNM Hospital (UNMH)?</vt:lpstr>
      <vt:lpstr>  Bonus Question! FGIDOCR, pronounced “Feegee Docker”:</vt:lpstr>
      <vt:lpstr>  Bonus Question! Banner form FGIDOCR:</vt:lpstr>
      <vt:lpstr>Which Banner forms can be used to look up documents in Xtender?</vt:lpstr>
      <vt:lpstr>Banner forms that can be used to look up documents in Xtender:</vt:lpstr>
      <vt:lpstr>Which of these is NOT a typical reason why journal vouchers are denied?</vt:lpstr>
      <vt:lpstr>Typical reason why HSC Unrestricted Accounting journal vouchers are denied?</vt:lpstr>
      <vt:lpstr>Which statement is false about Banner form FGIBDST?</vt:lpstr>
      <vt:lpstr>Banner form FGIBDST, Organization Budget Status Form is used to view revenue and expense activity in Operating Ledger.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Lomas2211</dc:creator>
  <cp:lastModifiedBy>Terry Shoebotham</cp:lastModifiedBy>
  <cp:revision>1742</cp:revision>
  <cp:lastPrinted>2017-03-22T13:52:22Z</cp:lastPrinted>
  <dcterms:created xsi:type="dcterms:W3CDTF">2008-11-24T19:33:41Z</dcterms:created>
  <dcterms:modified xsi:type="dcterms:W3CDTF">2017-03-27T13:32:10Z</dcterms:modified>
</cp:coreProperties>
</file>